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96" r:id="rId5"/>
    <p:sldId id="340" r:id="rId6"/>
    <p:sldId id="341" r:id="rId7"/>
    <p:sldId id="342" r:id="rId8"/>
    <p:sldId id="343" r:id="rId9"/>
    <p:sldId id="344" r:id="rId10"/>
    <p:sldId id="345" r:id="rId11"/>
    <p:sldId id="346" r:id="rId12"/>
    <p:sldId id="347" r:id="rId13"/>
    <p:sldId id="349" r:id="rId14"/>
    <p:sldId id="351" r:id="rId15"/>
    <p:sldId id="350" r:id="rId16"/>
    <p:sldId id="355" r:id="rId17"/>
    <p:sldId id="353" r:id="rId18"/>
    <p:sldId id="354" r:id="rId19"/>
    <p:sldId id="356" r:id="rId20"/>
    <p:sldId id="352" r:id="rId21"/>
    <p:sldId id="357"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thauser, Leia J (DFW)" initials="ALJ(" lastIdx="1" clrIdx="0">
    <p:extLst>
      <p:ext uri="{19B8F6BF-5375-455C-9EA6-DF929625EA0E}">
        <p15:presenceInfo xmlns:p15="http://schemas.microsoft.com/office/powerpoint/2012/main" userId="S::Leia.Althauser@dfw.wa.gov::2503323c-6ace-4802-b9cc-5c9d65b327be" providerId="AD"/>
      </p:ext>
    </p:extLst>
  </p:cmAuthor>
  <p:cmAuthor id="2" name="Rachel Blomker" initials="RB" lastIdx="3" clrIdx="1">
    <p:extLst>
      <p:ext uri="{19B8F6BF-5375-455C-9EA6-DF929625EA0E}">
        <p15:presenceInfo xmlns:p15="http://schemas.microsoft.com/office/powerpoint/2012/main" userId="S::Rachel.Blomker@dfw.wa.gov::817ef989-4f04-4ea5-8348-0b4562561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B54"/>
    <a:srgbClr val="169B7E"/>
    <a:srgbClr val="579FD1"/>
    <a:srgbClr val="2FC1DA"/>
    <a:srgbClr val="0F7BAA"/>
    <a:srgbClr val="FFD046"/>
    <a:srgbClr val="4FBEB7"/>
    <a:srgbClr val="3AB54A"/>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03A83-93CE-4F8C-B4E5-BFA77E16BD25}" v="147" dt="2021-04-21T21:57:22.701"/>
    <p1510:client id="{CDB57B00-D13F-4ED7-903D-30515F278CA3}" v="47" dt="2021-04-21T21:49:19.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491" autoAdjust="0"/>
  </p:normalViewPr>
  <p:slideViewPr>
    <p:cSldViewPr>
      <p:cViewPr varScale="1">
        <p:scale>
          <a:sx n="94" d="100"/>
          <a:sy n="94" d="100"/>
        </p:scale>
        <p:origin x="135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omker, Rachel A (DFW)" userId="S::rachel.blomker@dfw.wa.gov::817ef989-4f04-4ea5-8348-0b4562561095" providerId="AD" clId="Web-{CDB57B00-D13F-4ED7-903D-30515F278CA3}"/>
    <pc:docChg chg="modSld">
      <pc:chgData name="Blomker, Rachel A (DFW)" userId="S::rachel.blomker@dfw.wa.gov::817ef989-4f04-4ea5-8348-0b4562561095" providerId="AD" clId="Web-{CDB57B00-D13F-4ED7-903D-30515F278CA3}" dt="2021-04-21T21:49:18.801" v="22" actId="20577"/>
      <pc:docMkLst>
        <pc:docMk/>
      </pc:docMkLst>
      <pc:sldChg chg="modSp">
        <pc:chgData name="Blomker, Rachel A (DFW)" userId="S::rachel.blomker@dfw.wa.gov::817ef989-4f04-4ea5-8348-0b4562561095" providerId="AD" clId="Web-{CDB57B00-D13F-4ED7-903D-30515F278CA3}" dt="2021-04-21T21:48:47.800" v="0" actId="20577"/>
        <pc:sldMkLst>
          <pc:docMk/>
          <pc:sldMk cId="2931179407" sldId="340"/>
        </pc:sldMkLst>
        <pc:spChg chg="mod">
          <ac:chgData name="Blomker, Rachel A (DFW)" userId="S::rachel.blomker@dfw.wa.gov::817ef989-4f04-4ea5-8348-0b4562561095" providerId="AD" clId="Web-{CDB57B00-D13F-4ED7-903D-30515F278CA3}" dt="2021-04-21T21:48:47.800" v="0" actId="20577"/>
          <ac:spMkLst>
            <pc:docMk/>
            <pc:sldMk cId="2931179407" sldId="340"/>
            <ac:spMk id="2" creationId="{FEC714F3-DD40-4388-811C-71F5A3D3A4B9}"/>
          </ac:spMkLst>
        </pc:spChg>
      </pc:sldChg>
      <pc:sldChg chg="modSp">
        <pc:chgData name="Blomker, Rachel A (DFW)" userId="S::rachel.blomker@dfw.wa.gov::817ef989-4f04-4ea5-8348-0b4562561095" providerId="AD" clId="Web-{CDB57B00-D13F-4ED7-903D-30515F278CA3}" dt="2021-04-21T21:49:18.801" v="22" actId="20577"/>
        <pc:sldMkLst>
          <pc:docMk/>
          <pc:sldMk cId="775112635" sldId="341"/>
        </pc:sldMkLst>
        <pc:spChg chg="mod">
          <ac:chgData name="Blomker, Rachel A (DFW)" userId="S::rachel.blomker@dfw.wa.gov::817ef989-4f04-4ea5-8348-0b4562561095" providerId="AD" clId="Web-{CDB57B00-D13F-4ED7-903D-30515F278CA3}" dt="2021-04-21T21:49:18.801" v="22" actId="20577"/>
          <ac:spMkLst>
            <pc:docMk/>
            <pc:sldMk cId="775112635" sldId="341"/>
            <ac:spMk id="2" creationId="{C2175B24-3387-4DAE-B162-74DB2CBCEE09}"/>
          </ac:spMkLst>
        </pc:spChg>
      </pc:sldChg>
    </pc:docChg>
  </pc:docChgLst>
  <pc:docChgLst>
    <pc:chgData name="Blomker, Rachel A (DFW)" userId="S::rachel.blomker@dfw.wa.gov::817ef989-4f04-4ea5-8348-0b4562561095" providerId="AD" clId="Web-{91203A83-93CE-4F8C-B4E5-BFA77E16BD25}"/>
    <pc:docChg chg="modSld">
      <pc:chgData name="Blomker, Rachel A (DFW)" userId="S::rachel.blomker@dfw.wa.gov::817ef989-4f04-4ea5-8348-0b4562561095" providerId="AD" clId="Web-{91203A83-93CE-4F8C-B4E5-BFA77E16BD25}" dt="2021-04-21T21:57:22.029" v="71" actId="20577"/>
      <pc:docMkLst>
        <pc:docMk/>
      </pc:docMkLst>
      <pc:sldChg chg="addCm">
        <pc:chgData name="Blomker, Rachel A (DFW)" userId="S::rachel.blomker@dfw.wa.gov::817ef989-4f04-4ea5-8348-0b4562561095" providerId="AD" clId="Web-{91203A83-93CE-4F8C-B4E5-BFA77E16BD25}" dt="2021-04-21T21:51:29.947" v="0"/>
        <pc:sldMkLst>
          <pc:docMk/>
          <pc:sldMk cId="775112635" sldId="341"/>
        </pc:sldMkLst>
      </pc:sldChg>
      <pc:sldChg chg="modSp">
        <pc:chgData name="Blomker, Rachel A (DFW)" userId="S::rachel.blomker@dfw.wa.gov::817ef989-4f04-4ea5-8348-0b4562561095" providerId="AD" clId="Web-{91203A83-93CE-4F8C-B4E5-BFA77E16BD25}" dt="2021-04-21T21:53:58.933" v="13" actId="20577"/>
        <pc:sldMkLst>
          <pc:docMk/>
          <pc:sldMk cId="3243197319" sldId="345"/>
        </pc:sldMkLst>
        <pc:spChg chg="mod">
          <ac:chgData name="Blomker, Rachel A (DFW)" userId="S::rachel.blomker@dfw.wa.gov::817ef989-4f04-4ea5-8348-0b4562561095" providerId="AD" clId="Web-{91203A83-93CE-4F8C-B4E5-BFA77E16BD25}" dt="2021-04-21T21:53:58.933" v="13" actId="20577"/>
          <ac:spMkLst>
            <pc:docMk/>
            <pc:sldMk cId="3243197319" sldId="345"/>
            <ac:spMk id="8" creationId="{D9BEACD8-D6A2-4B75-A6C8-79FB69D35AB8}"/>
          </ac:spMkLst>
        </pc:spChg>
      </pc:sldChg>
      <pc:sldChg chg="modSp">
        <pc:chgData name="Blomker, Rachel A (DFW)" userId="S::rachel.blomker@dfw.wa.gov::817ef989-4f04-4ea5-8348-0b4562561095" providerId="AD" clId="Web-{91203A83-93CE-4F8C-B4E5-BFA77E16BD25}" dt="2021-04-21T21:54:30.527" v="20" actId="20577"/>
        <pc:sldMkLst>
          <pc:docMk/>
          <pc:sldMk cId="2505157113" sldId="347"/>
        </pc:sldMkLst>
        <pc:spChg chg="mod">
          <ac:chgData name="Blomker, Rachel A (DFW)" userId="S::rachel.blomker@dfw.wa.gov::817ef989-4f04-4ea5-8348-0b4562561095" providerId="AD" clId="Web-{91203A83-93CE-4F8C-B4E5-BFA77E16BD25}" dt="2021-04-21T21:54:30.527" v="20" actId="20577"/>
          <ac:spMkLst>
            <pc:docMk/>
            <pc:sldMk cId="2505157113" sldId="347"/>
            <ac:spMk id="14" creationId="{A4720BF5-53E8-4B01-8168-3233D8E8B17E}"/>
          </ac:spMkLst>
        </pc:spChg>
      </pc:sldChg>
      <pc:sldChg chg="modSp">
        <pc:chgData name="Blomker, Rachel A (DFW)" userId="S::rachel.blomker@dfw.wa.gov::817ef989-4f04-4ea5-8348-0b4562561095" providerId="AD" clId="Web-{91203A83-93CE-4F8C-B4E5-BFA77E16BD25}" dt="2021-04-21T21:55:34.997" v="37" actId="20577"/>
        <pc:sldMkLst>
          <pc:docMk/>
          <pc:sldMk cId="2297881493" sldId="350"/>
        </pc:sldMkLst>
        <pc:spChg chg="mod">
          <ac:chgData name="Blomker, Rachel A (DFW)" userId="S::rachel.blomker@dfw.wa.gov::817ef989-4f04-4ea5-8348-0b4562561095" providerId="AD" clId="Web-{91203A83-93CE-4F8C-B4E5-BFA77E16BD25}" dt="2021-04-21T21:55:34.997" v="37" actId="20577"/>
          <ac:spMkLst>
            <pc:docMk/>
            <pc:sldMk cId="2297881493" sldId="350"/>
            <ac:spMk id="8" creationId="{D507589F-5DA8-4309-87AC-0DD8880B93DE}"/>
          </ac:spMkLst>
        </pc:spChg>
      </pc:sldChg>
      <pc:sldChg chg="modSp">
        <pc:chgData name="Blomker, Rachel A (DFW)" userId="S::rachel.blomker@dfw.wa.gov::817ef989-4f04-4ea5-8348-0b4562561095" providerId="AD" clId="Web-{91203A83-93CE-4F8C-B4E5-BFA77E16BD25}" dt="2021-04-21T21:54:55.621" v="30" actId="20577"/>
        <pc:sldMkLst>
          <pc:docMk/>
          <pc:sldMk cId="866837398" sldId="351"/>
        </pc:sldMkLst>
        <pc:spChg chg="mod">
          <ac:chgData name="Blomker, Rachel A (DFW)" userId="S::rachel.blomker@dfw.wa.gov::817ef989-4f04-4ea5-8348-0b4562561095" providerId="AD" clId="Web-{91203A83-93CE-4F8C-B4E5-BFA77E16BD25}" dt="2021-04-21T21:54:55.621" v="30" actId="20577"/>
          <ac:spMkLst>
            <pc:docMk/>
            <pc:sldMk cId="866837398" sldId="351"/>
            <ac:spMk id="12" creationId="{FBA5EA7F-4901-449B-94F3-E8C2E53261A0}"/>
          </ac:spMkLst>
        </pc:spChg>
      </pc:sldChg>
      <pc:sldChg chg="modSp">
        <pc:chgData name="Blomker, Rachel A (DFW)" userId="S::rachel.blomker@dfw.wa.gov::817ef989-4f04-4ea5-8348-0b4562561095" providerId="AD" clId="Web-{91203A83-93CE-4F8C-B4E5-BFA77E16BD25}" dt="2021-04-21T21:57:22.029" v="71" actId="20577"/>
        <pc:sldMkLst>
          <pc:docMk/>
          <pc:sldMk cId="1838438386" sldId="352"/>
        </pc:sldMkLst>
        <pc:spChg chg="mod">
          <ac:chgData name="Blomker, Rachel A (DFW)" userId="S::rachel.blomker@dfw.wa.gov::817ef989-4f04-4ea5-8348-0b4562561095" providerId="AD" clId="Web-{91203A83-93CE-4F8C-B4E5-BFA77E16BD25}" dt="2021-04-21T21:57:22.029" v="71" actId="20577"/>
          <ac:spMkLst>
            <pc:docMk/>
            <pc:sldMk cId="1838438386" sldId="352"/>
            <ac:spMk id="7" creationId="{83BC0B9C-FC9C-4BD7-ABB0-F0200E52E30F}"/>
          </ac:spMkLst>
        </pc:spChg>
      </pc:sldChg>
      <pc:sldChg chg="modSp">
        <pc:chgData name="Blomker, Rachel A (DFW)" userId="S::rachel.blomker@dfw.wa.gov::817ef989-4f04-4ea5-8348-0b4562561095" providerId="AD" clId="Web-{91203A83-93CE-4F8C-B4E5-BFA77E16BD25}" dt="2021-04-21T21:55:55.325" v="43" actId="20577"/>
        <pc:sldMkLst>
          <pc:docMk/>
          <pc:sldMk cId="2294840878" sldId="354"/>
        </pc:sldMkLst>
        <pc:spChg chg="mod">
          <ac:chgData name="Blomker, Rachel A (DFW)" userId="S::rachel.blomker@dfw.wa.gov::817ef989-4f04-4ea5-8348-0b4562561095" providerId="AD" clId="Web-{91203A83-93CE-4F8C-B4E5-BFA77E16BD25}" dt="2021-04-21T21:55:55.325" v="43" actId="20577"/>
          <ac:spMkLst>
            <pc:docMk/>
            <pc:sldMk cId="2294840878" sldId="354"/>
            <ac:spMk id="2" creationId="{E768A992-B24C-48AF-9BB4-C29141956C07}"/>
          </ac:spMkLst>
        </pc:spChg>
      </pc:sldChg>
      <pc:sldChg chg="modSp">
        <pc:chgData name="Blomker, Rachel A (DFW)" userId="S::rachel.blomker@dfw.wa.gov::817ef989-4f04-4ea5-8348-0b4562561095" providerId="AD" clId="Web-{91203A83-93CE-4F8C-B4E5-BFA77E16BD25}" dt="2021-04-21T21:56:34.763" v="52" actId="20577"/>
        <pc:sldMkLst>
          <pc:docMk/>
          <pc:sldMk cId="206389471" sldId="356"/>
        </pc:sldMkLst>
        <pc:spChg chg="mod">
          <ac:chgData name="Blomker, Rachel A (DFW)" userId="S::rachel.blomker@dfw.wa.gov::817ef989-4f04-4ea5-8348-0b4562561095" providerId="AD" clId="Web-{91203A83-93CE-4F8C-B4E5-BFA77E16BD25}" dt="2021-04-21T21:56:34.763" v="52" actId="20577"/>
          <ac:spMkLst>
            <pc:docMk/>
            <pc:sldMk cId="206389471" sldId="356"/>
            <ac:spMk id="6" creationId="{A0D32A08-6F13-43CD-B085-8486F2A914D7}"/>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4-21T14:51:29.947" idx="3">
    <p:pos x="5463" y="138"/>
    <p:text>since there arent established populations in WA, important to make this distincytion that tey are of greatest concern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4/21/2021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4/21/2021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for reasons they think wildlife should be managed. You can write their reasons on a board, or a whiteboard.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a:t>
            </a:fld>
            <a:endParaRPr lang="en-US"/>
          </a:p>
        </p:txBody>
      </p:sp>
    </p:spTree>
    <p:extLst>
      <p:ext uri="{BB962C8B-B14F-4D97-AF65-F5344CB8AC3E}">
        <p14:creationId xmlns:p14="http://schemas.microsoft.com/office/powerpoint/2010/main" val="168112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recall the introductory invasive species PowerPoint and have them think-pair share as a class about what it means for a species to be invasive. </a:t>
            </a:r>
          </a:p>
          <a:p>
            <a:endParaRPr lang="en-US" dirty="0"/>
          </a:p>
          <a:p>
            <a:r>
              <a:rPr lang="en-US" dirty="0"/>
              <a:t>Invasive species outcompete species who have evolved in their ecosystems for millennia. Often, they take over entire ecosystems reducing biodiversity and ecosystem services.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186948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largest aquatic invasive species of concern are zebra and quagga mussels and European green crab. European green crab has presence in Washington, where as the mussels do not.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237417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bullet: these crabs </a:t>
            </a:r>
            <a:r>
              <a:rPr lang="en-US" dirty="0">
                <a:solidFill>
                  <a:schemeClr val="bg1"/>
                </a:solidFill>
              </a:rPr>
              <a:t>that pose a threat to Washington's economic, environmental, and cultural resources.</a:t>
            </a:r>
          </a:p>
          <a:p>
            <a:r>
              <a:rPr lang="en-US" dirty="0">
                <a:solidFill>
                  <a:schemeClr val="bg1"/>
                </a:solidFill>
              </a:rPr>
              <a:t>Second bullet: potential threats include: d</a:t>
            </a:r>
            <a:r>
              <a:rPr lang="en-US" sz="1200" b="0" i="0" kern="1200" dirty="0">
                <a:solidFill>
                  <a:schemeClr val="tx1"/>
                </a:solidFill>
                <a:effectLst/>
                <a:latin typeface="+mn-lt"/>
                <a:ea typeface="+mn-ea"/>
                <a:cs typeface="+mn-cs"/>
              </a:rPr>
              <a:t>estruction of eelgrass beds and estuarine marsh habitats, threats to the harvest of wild shellfish and the shellfish aquaculture industry, the Dungeness crab fishery, salmon recovery.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movie takes you to a four-minute video on European Green crab work in Washington. </a:t>
            </a: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380205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373160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native crabs are green, leading people to mistakenly kill native crabs. WDFW asks that you do not kill any potential European green crabs that you find, but instead report them to WDFW or the Washington Invasive Species Council.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195457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takes you to a seven-minute video about the mussels’ impact on ecosystems and people in the Lake Michigan area.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2451564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includes watercraft inspections by DFW enforcement officers and a mussel-detecting dog.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1729787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think-pair-share.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1098360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4/21/2021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4/21/2021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4/21/2021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4/21/2021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4/21/2021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6652BBE2-5F6F-4D5C-8A50-5303070F8DA4}" type="datetime1">
              <a:rPr lang="en-US" smtClean="0"/>
              <a:t>4/21/2021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4/21/2021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4/21/2021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4/21/2021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hyperlink" Target="http://www.invasivespecies.wa.gov/report.shtml" TargetMode="External"/><Relationship Id="rId2" Type="http://schemas.openxmlformats.org/officeDocument/2006/relationships/hyperlink" Target="https://play.google.com/store/apps/details?id=com.bugwood.wainvasives&amp;hl=en_US&amp;gl=US"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EDx0tN8hUB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DeLXmPDW23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app=desktop&amp;v=52NkcbA1FVY"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E5C9C0-327B-49CC-A372-F0424520F20D}"/>
              </a:ext>
            </a:extLst>
          </p:cNvPr>
          <p:cNvSpPr>
            <a:spLocks noGrp="1"/>
          </p:cNvSpPr>
          <p:nvPr>
            <p:ph type="title"/>
          </p:nvPr>
        </p:nvSpPr>
        <p:spPr>
          <a:xfrm>
            <a:off x="381000" y="228600"/>
            <a:ext cx="8382000" cy="1143000"/>
          </a:xfrm>
        </p:spPr>
        <p:txBody>
          <a:bodyPr/>
          <a:lstStyle/>
          <a:p>
            <a:r>
              <a:rPr lang="en-US" dirty="0"/>
              <a:t>Aquatic Invasive Species</a:t>
            </a:r>
          </a:p>
        </p:txBody>
      </p:sp>
      <p:pic>
        <p:nvPicPr>
          <p:cNvPr id="6" name="Picture 5" descr="A picture containing toppings&#10;&#10;Description automatically generated">
            <a:extLst>
              <a:ext uri="{FF2B5EF4-FFF2-40B4-BE49-F238E27FC236}">
                <a16:creationId xmlns:a16="http://schemas.microsoft.com/office/drawing/2014/main" id="{61B3DAF5-1C1B-492B-BF1F-B1F5AD5E90AF}"/>
              </a:ext>
            </a:extLst>
          </p:cNvPr>
          <p:cNvPicPr>
            <a:picLocks noChangeAspect="1"/>
          </p:cNvPicPr>
          <p:nvPr/>
        </p:nvPicPr>
        <p:blipFill rotWithShape="1">
          <a:blip r:embed="rId3">
            <a:extLst>
              <a:ext uri="{28A0092B-C50C-407E-A947-70E740481C1C}">
                <a14:useLocalDpi xmlns:a14="http://schemas.microsoft.com/office/drawing/2010/main" val="0"/>
              </a:ext>
            </a:extLst>
          </a:blip>
          <a:srcRect b="16273"/>
          <a:stretch/>
        </p:blipFill>
        <p:spPr>
          <a:xfrm>
            <a:off x="222250" y="1497330"/>
            <a:ext cx="3796169" cy="3863340"/>
          </a:xfrm>
          <a:prstGeom prst="rect">
            <a:avLst/>
          </a:prstGeom>
        </p:spPr>
      </p:pic>
      <p:pic>
        <p:nvPicPr>
          <p:cNvPr id="8" name="Picture 7">
            <a:extLst>
              <a:ext uri="{FF2B5EF4-FFF2-40B4-BE49-F238E27FC236}">
                <a16:creationId xmlns:a16="http://schemas.microsoft.com/office/drawing/2014/main" id="{F256A4FA-F0EE-4FCB-8BD4-5D11E3CB6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445"/>
          <a:stretch/>
        </p:blipFill>
        <p:spPr>
          <a:xfrm>
            <a:off x="4645996" y="1497330"/>
            <a:ext cx="4269404" cy="38633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27E8C41-09A1-4F56-A52B-DA382E83164D}"/>
              </a:ext>
            </a:extLst>
          </p:cNvPr>
          <p:cNvSpPr txBox="1">
            <a:spLocks/>
          </p:cNvSpPr>
          <p:nvPr/>
        </p:nvSpPr>
        <p:spPr>
          <a:xfrm>
            <a:off x="3452601" y="4741948"/>
            <a:ext cx="5122140" cy="86203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nSpc>
                <a:spcPct val="90000"/>
              </a:lnSpc>
              <a:spcAft>
                <a:spcPts val="600"/>
              </a:spcAft>
            </a:pPr>
            <a:r>
              <a:rPr lang="en-US" sz="3500" kern="1200" dirty="0">
                <a:ea typeface="+mj-ea"/>
              </a:rPr>
              <a:t>What do they look like?</a:t>
            </a:r>
          </a:p>
        </p:txBody>
      </p:sp>
      <p:pic>
        <p:nvPicPr>
          <p:cNvPr id="14" name="Picture 13">
            <a:extLst>
              <a:ext uri="{FF2B5EF4-FFF2-40B4-BE49-F238E27FC236}">
                <a16:creationId xmlns:a16="http://schemas.microsoft.com/office/drawing/2014/main" id="{BAA195EA-38CA-4501-90CB-0809A9C3EB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96" r="-6" b="1977"/>
          <a:stretch/>
        </p:blipFill>
        <p:spPr>
          <a:xfrm>
            <a:off x="238227" y="321734"/>
            <a:ext cx="2848177" cy="2010551"/>
          </a:xfrm>
          <a:prstGeom prst="rect">
            <a:avLst/>
          </a:prstGeom>
        </p:spPr>
      </p:pic>
      <p:pic>
        <p:nvPicPr>
          <p:cNvPr id="7" name="Content Placeholder 3">
            <a:extLst>
              <a:ext uri="{FF2B5EF4-FFF2-40B4-BE49-F238E27FC236}">
                <a16:creationId xmlns:a16="http://schemas.microsoft.com/office/drawing/2014/main" id="{1BCBCAC9-4BFD-4A01-9341-5A9C567B231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54" r="5001" b="-2"/>
          <a:stretch/>
        </p:blipFill>
        <p:spPr>
          <a:xfrm rot="5400000">
            <a:off x="654358" y="2005964"/>
            <a:ext cx="2013804" cy="2846070"/>
          </a:xfrm>
          <a:prstGeom prst="rect">
            <a:avLst/>
          </a:prstGeom>
        </p:spPr>
      </p:pic>
      <p:pic>
        <p:nvPicPr>
          <p:cNvPr id="10" name="Picture 9">
            <a:extLst>
              <a:ext uri="{FF2B5EF4-FFF2-40B4-BE49-F238E27FC236}">
                <a16:creationId xmlns:a16="http://schemas.microsoft.com/office/drawing/2014/main" id="{3E1D2C50-269F-49F6-B1A9-E1FF03AA32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26" r="16670" b="-3"/>
          <a:stretch/>
        </p:blipFill>
        <p:spPr>
          <a:xfrm>
            <a:off x="3151911" y="321732"/>
            <a:ext cx="2845104" cy="4111323"/>
          </a:xfrm>
          <a:prstGeom prst="rect">
            <a:avLst/>
          </a:prstGeom>
        </p:spPr>
      </p:pic>
      <p:pic>
        <p:nvPicPr>
          <p:cNvPr id="9" name="Picture 8">
            <a:extLst>
              <a:ext uri="{FF2B5EF4-FFF2-40B4-BE49-F238E27FC236}">
                <a16:creationId xmlns:a16="http://schemas.microsoft.com/office/drawing/2014/main" id="{0D2B5EAF-E489-48C4-BFBC-7324587DA3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17" r="13497" b="-3"/>
          <a:stretch/>
        </p:blipFill>
        <p:spPr>
          <a:xfrm>
            <a:off x="6064632" y="321733"/>
            <a:ext cx="2848488" cy="4111321"/>
          </a:xfrm>
          <a:prstGeom prst="rect">
            <a:avLst/>
          </a:prstGeom>
        </p:spPr>
      </p:pic>
      <p:pic>
        <p:nvPicPr>
          <p:cNvPr id="8" name="Picture 7">
            <a:extLst>
              <a:ext uri="{FF2B5EF4-FFF2-40B4-BE49-F238E27FC236}">
                <a16:creationId xmlns:a16="http://schemas.microsoft.com/office/drawing/2014/main" id="{9C49060F-4973-4928-A99A-B652EA16B6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71" r="-2" b="1736"/>
          <a:stretch/>
        </p:blipFill>
        <p:spPr>
          <a:xfrm>
            <a:off x="238225" y="4525715"/>
            <a:ext cx="2846070" cy="2010551"/>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D99B130-53A2-474F-96C6-DC405985A239}"/>
              </a:ext>
            </a:extLst>
          </p:cNvPr>
          <p:cNvSpPr txBox="1"/>
          <p:nvPr/>
        </p:nvSpPr>
        <p:spPr>
          <a:xfrm>
            <a:off x="3564080" y="5862575"/>
            <a:ext cx="4857750" cy="369332"/>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Come in a variety of sizes and colors. </a:t>
            </a:r>
          </a:p>
        </p:txBody>
      </p:sp>
    </p:spTree>
    <p:extLst>
      <p:ext uri="{BB962C8B-B14F-4D97-AF65-F5344CB8AC3E}">
        <p14:creationId xmlns:p14="http://schemas.microsoft.com/office/powerpoint/2010/main" val="82688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52898" y="-316282"/>
            <a:ext cx="9601200" cy="1485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Look A-Likes</a:t>
            </a:r>
          </a:p>
        </p:txBody>
      </p:sp>
      <p:sp>
        <p:nvSpPr>
          <p:cNvPr id="12" name="Content Placeholder 2">
            <a:extLst>
              <a:ext uri="{FF2B5EF4-FFF2-40B4-BE49-F238E27FC236}">
                <a16:creationId xmlns:a16="http://schemas.microsoft.com/office/drawing/2014/main" id="{FBA5EA7F-4901-449B-94F3-E8C2E53261A0}"/>
              </a:ext>
            </a:extLst>
          </p:cNvPr>
          <p:cNvSpPr>
            <a:spLocks noGrp="1"/>
          </p:cNvSpPr>
          <p:nvPr>
            <p:ph sz="half" idx="1"/>
          </p:nvPr>
        </p:nvSpPr>
        <p:spPr>
          <a:xfrm>
            <a:off x="356074" y="1051718"/>
            <a:ext cx="2414904" cy="4754563"/>
          </a:xfrm>
        </p:spPr>
        <p:txBody>
          <a:bodyPr vert="horz" lIns="91440" tIns="45720" rIns="91440" bIns="45720" rtlCol="0" anchor="t">
            <a:normAutofit/>
          </a:bodyPr>
          <a:lstStyle/>
          <a:p>
            <a:r>
              <a:rPr lang="en-US" dirty="0">
                <a:solidFill>
                  <a:schemeClr val="bg1"/>
                </a:solidFill>
                <a:latin typeface="Ebrima"/>
                <a:ea typeface="Ebrima"/>
                <a:cs typeface="Ebrima"/>
              </a:rPr>
              <a:t>Native Shore Crabs </a:t>
            </a:r>
            <a:endParaRPr lang="en-US">
              <a:solidFill>
                <a:schemeClr val="bg1"/>
              </a:solidFill>
            </a:endParaRPr>
          </a:p>
          <a:p>
            <a:pPr marL="822960" lvl="1" indent="-457200">
              <a:buChar char="•"/>
            </a:pPr>
            <a:r>
              <a:rPr lang="en-US" sz="1900" dirty="0">
                <a:solidFill>
                  <a:schemeClr val="bg1"/>
                </a:solidFill>
                <a:latin typeface="Ebrima"/>
                <a:ea typeface="Ebrima"/>
                <a:cs typeface="Ebrima"/>
              </a:rPr>
              <a:t>Hairy shore crab</a:t>
            </a:r>
            <a:endParaRPr lang="en-US" dirty="0">
              <a:solidFill>
                <a:schemeClr val="bg1"/>
              </a:solidFill>
            </a:endParaRPr>
          </a:p>
          <a:p>
            <a:pPr marL="822960" lvl="1" indent="-457200">
              <a:buFont typeface="Arial" panose="020B0604020202020204" pitchFamily="34" charset="0"/>
              <a:buChar char="•"/>
            </a:pPr>
            <a:r>
              <a:rPr lang="en-US" sz="1900" dirty="0">
                <a:solidFill>
                  <a:schemeClr val="bg1"/>
                </a:solidFill>
              </a:rPr>
              <a:t>Purple shore crab </a:t>
            </a:r>
          </a:p>
        </p:txBody>
      </p:sp>
      <p:pic>
        <p:nvPicPr>
          <p:cNvPr id="5" name="Picture 4">
            <a:extLst>
              <a:ext uri="{FF2B5EF4-FFF2-40B4-BE49-F238E27FC236}">
                <a16:creationId xmlns:a16="http://schemas.microsoft.com/office/drawing/2014/main" id="{2EC96B31-31E3-412E-B88F-BAC62C8316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5" t="10412" r="6473" b="15427"/>
          <a:stretch/>
        </p:blipFill>
        <p:spPr>
          <a:xfrm rot="5400000">
            <a:off x="5448875" y="2723575"/>
            <a:ext cx="4257967" cy="2697018"/>
          </a:xfrm>
          <a:prstGeom prst="rect">
            <a:avLst/>
          </a:prstGeom>
        </p:spPr>
      </p:pic>
      <p:pic>
        <p:nvPicPr>
          <p:cNvPr id="6" name="Picture 5">
            <a:extLst>
              <a:ext uri="{FF2B5EF4-FFF2-40B4-BE49-F238E27FC236}">
                <a16:creationId xmlns:a16="http://schemas.microsoft.com/office/drawing/2014/main" id="{1D46FF4D-954C-4D47-93C3-0F4C17D30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594" t="30568" r="29802" b="18933"/>
          <a:stretch/>
        </p:blipFill>
        <p:spPr>
          <a:xfrm rot="5400000">
            <a:off x="6516320" y="-37547"/>
            <a:ext cx="1645226" cy="2178529"/>
          </a:xfrm>
          <a:prstGeom prst="rect">
            <a:avLst/>
          </a:prstGeom>
        </p:spPr>
      </p:pic>
      <p:pic>
        <p:nvPicPr>
          <p:cNvPr id="7" name="Picture 6">
            <a:extLst>
              <a:ext uri="{FF2B5EF4-FFF2-40B4-BE49-F238E27FC236}">
                <a16:creationId xmlns:a16="http://schemas.microsoft.com/office/drawing/2014/main" id="{3DB36528-88AE-4944-8A22-32A61B34D6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725"/>
          <a:stretch/>
        </p:blipFill>
        <p:spPr>
          <a:xfrm rot="16200000">
            <a:off x="2952842" y="3030766"/>
            <a:ext cx="3089563" cy="3251038"/>
          </a:xfrm>
          <a:prstGeom prst="rect">
            <a:avLst/>
          </a:prstGeom>
        </p:spPr>
      </p:pic>
      <p:pic>
        <p:nvPicPr>
          <p:cNvPr id="8" name="Picture 7">
            <a:extLst>
              <a:ext uri="{FF2B5EF4-FFF2-40B4-BE49-F238E27FC236}">
                <a16:creationId xmlns:a16="http://schemas.microsoft.com/office/drawing/2014/main" id="{70FEF3E0-1B3D-4E64-A9EA-9BCA76F5BC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34" t="4748" r="32391" b="13906"/>
          <a:stretch/>
        </p:blipFill>
        <p:spPr>
          <a:xfrm rot="5400000">
            <a:off x="3463450" y="390746"/>
            <a:ext cx="2225192" cy="3094192"/>
          </a:xfrm>
          <a:prstGeom prst="rect">
            <a:avLst/>
          </a:prstGeom>
        </p:spPr>
      </p:pic>
    </p:spTree>
    <p:extLst>
      <p:ext uri="{BB962C8B-B14F-4D97-AF65-F5344CB8AC3E}">
        <p14:creationId xmlns:p14="http://schemas.microsoft.com/office/powerpoint/2010/main" val="86683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How to report a sighting </a:t>
            </a:r>
          </a:p>
        </p:txBody>
      </p:sp>
      <p:sp>
        <p:nvSpPr>
          <p:cNvPr id="8" name="Content Placeholder 2">
            <a:extLst>
              <a:ext uri="{FF2B5EF4-FFF2-40B4-BE49-F238E27FC236}">
                <a16:creationId xmlns:a16="http://schemas.microsoft.com/office/drawing/2014/main" id="{D507589F-5DA8-4309-87AC-0DD8880B93DE}"/>
              </a:ext>
            </a:extLst>
          </p:cNvPr>
          <p:cNvSpPr txBox="1">
            <a:spLocks/>
          </p:cNvSpPr>
          <p:nvPr/>
        </p:nvSpPr>
        <p:spPr>
          <a:xfrm>
            <a:off x="571500" y="1200150"/>
            <a:ext cx="8058150" cy="4964546"/>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itchFamily="34" charset="0"/>
              <a:buNone/>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8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8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solidFill>
                  <a:schemeClr val="bg1"/>
                </a:solidFill>
                <a:latin typeface="Ebrima"/>
                <a:ea typeface="Ebrima"/>
                <a:cs typeface="Ebrima"/>
              </a:rPr>
              <a:t>Take a photo and get a GPS and length if possible. </a:t>
            </a:r>
            <a:endParaRPr lang="en-US" dirty="0">
              <a:solidFill>
                <a:schemeClr val="bg1"/>
              </a:solidFill>
            </a:endParaRPr>
          </a:p>
          <a:p>
            <a:pPr marL="457200" indent="-457200">
              <a:buFont typeface="Arial" panose="020B0604020202020204" pitchFamily="34" charset="0"/>
              <a:buChar char="•"/>
            </a:pPr>
            <a:endParaRPr lang="en-US" dirty="0">
              <a:solidFill>
                <a:schemeClr val="bg1"/>
              </a:solidFill>
            </a:endParaRPr>
          </a:p>
          <a:p>
            <a:pPr marL="457200" indent="-457200">
              <a:buFont typeface="Arial" panose="020B0604020202020204" pitchFamily="34" charset="0"/>
              <a:buChar char="•"/>
            </a:pPr>
            <a:r>
              <a:rPr lang="en-US" sz="2600" dirty="0">
                <a:solidFill>
                  <a:schemeClr val="bg1"/>
                </a:solidFill>
                <a:latin typeface="Ebrima"/>
                <a:ea typeface="Ebrima"/>
                <a:cs typeface="Ebrima"/>
              </a:rPr>
              <a:t>Washington Invasive Species Council</a:t>
            </a:r>
          </a:p>
          <a:p>
            <a:pPr lvl="2"/>
            <a:r>
              <a:rPr lang="en-US" dirty="0">
                <a:solidFill>
                  <a:schemeClr val="bg1"/>
                </a:solidFill>
                <a:latin typeface="Ebrima"/>
                <a:ea typeface="Ebrima"/>
                <a:cs typeface="Ebrima"/>
              </a:rPr>
              <a:t>Emergency Aquatic Invasive Species Hotline 1-888-WDFW-AIS</a:t>
            </a:r>
          </a:p>
          <a:p>
            <a:pPr lvl="2"/>
            <a:r>
              <a:rPr lang="en-US" dirty="0">
                <a:solidFill>
                  <a:schemeClr val="accent1"/>
                </a:solidFill>
                <a:hlinkClick r:id="rId2">
                  <a:extLst>
                    <a:ext uri="{A12FA001-AC4F-418D-AE19-62706E023703}">
                      <ahyp:hlinkClr xmlns:ahyp="http://schemas.microsoft.com/office/drawing/2018/hyperlinkcolor" val="tx"/>
                    </a:ext>
                  </a:extLst>
                </a:hlinkClick>
              </a:rPr>
              <a:t>Download the mobile app</a:t>
            </a:r>
            <a:r>
              <a:rPr lang="en-US" dirty="0">
                <a:solidFill>
                  <a:schemeClr val="bg1"/>
                </a:solidFill>
              </a:rPr>
              <a:t>: WA </a:t>
            </a:r>
            <a:r>
              <a:rPr lang="en-US" dirty="0" err="1">
                <a:solidFill>
                  <a:schemeClr val="bg1"/>
                </a:solidFill>
              </a:rPr>
              <a:t>Invasives</a:t>
            </a:r>
            <a:r>
              <a:rPr lang="en-US" dirty="0">
                <a:solidFill>
                  <a:schemeClr val="bg1"/>
                </a:solidFill>
              </a:rPr>
              <a:t> for iOS and Android</a:t>
            </a:r>
          </a:p>
          <a:p>
            <a:pPr lvl="2"/>
            <a:r>
              <a:rPr lang="en-US" dirty="0">
                <a:solidFill>
                  <a:schemeClr val="bg1"/>
                </a:solidFill>
                <a:latin typeface="Ebrima"/>
                <a:ea typeface="Ebrima"/>
                <a:cs typeface="Ebrima"/>
                <a:hlinkClick r:id="rId3">
                  <a:extLst>
                    <a:ext uri="{A12FA001-AC4F-418D-AE19-62706E023703}">
                      <ahyp:hlinkClr xmlns:ahyp="http://schemas.microsoft.com/office/drawing/2018/hyperlinkcolor" val="tx"/>
                    </a:ext>
                  </a:extLst>
                </a:hlinkClick>
              </a:rPr>
              <a:t>http://www.invasivespecies.wa.gov/report.shtml</a:t>
            </a:r>
            <a:r>
              <a:rPr lang="en-US" dirty="0">
                <a:solidFill>
                  <a:schemeClr val="bg1"/>
                </a:solidFill>
                <a:latin typeface="Ebrima"/>
                <a:ea typeface="Ebrima"/>
                <a:cs typeface="Ebrima"/>
              </a:rPr>
              <a:t> </a:t>
            </a:r>
            <a:endParaRPr lang="en-US" dirty="0">
              <a:solidFill>
                <a:schemeClr val="bg1"/>
              </a:solidFill>
            </a:endParaRPr>
          </a:p>
          <a:p>
            <a:pPr lvl="1"/>
            <a:endParaRPr lang="en-US" dirty="0"/>
          </a:p>
        </p:txBody>
      </p:sp>
    </p:spTree>
    <p:extLst>
      <p:ext uri="{BB962C8B-B14F-4D97-AF65-F5344CB8AC3E}">
        <p14:creationId xmlns:p14="http://schemas.microsoft.com/office/powerpoint/2010/main" val="229788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Zebra and Quagga Mussels </a:t>
            </a:r>
          </a:p>
        </p:txBody>
      </p:sp>
      <p:sp>
        <p:nvSpPr>
          <p:cNvPr id="2" name="TextBox 1">
            <a:extLst>
              <a:ext uri="{FF2B5EF4-FFF2-40B4-BE49-F238E27FC236}">
                <a16:creationId xmlns:a16="http://schemas.microsoft.com/office/drawing/2014/main" id="{E768A992-B24C-48AF-9BB4-C29141956C07}"/>
              </a:ext>
            </a:extLst>
          </p:cNvPr>
          <p:cNvSpPr txBox="1"/>
          <p:nvPr/>
        </p:nvSpPr>
        <p:spPr>
          <a:xfrm>
            <a:off x="571500" y="1897695"/>
            <a:ext cx="2343150" cy="1477328"/>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Zebra and Quagga mussels are freshwater mollusks that colonize lakes and rivers. </a:t>
            </a:r>
          </a:p>
        </p:txBody>
      </p:sp>
      <p:pic>
        <p:nvPicPr>
          <p:cNvPr id="4" name="Picture 3" descr="A picture containing text, mollusk, invertebrate, mussel&#10;&#10;Description automatically generated">
            <a:extLst>
              <a:ext uri="{FF2B5EF4-FFF2-40B4-BE49-F238E27FC236}">
                <a16:creationId xmlns:a16="http://schemas.microsoft.com/office/drawing/2014/main" id="{93A3D4C6-0433-46B1-A030-C3C41694C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328" y="1243326"/>
            <a:ext cx="5657432" cy="4243074"/>
          </a:xfrm>
          <a:prstGeom prst="rect">
            <a:avLst/>
          </a:prstGeom>
        </p:spPr>
      </p:pic>
    </p:spTree>
    <p:extLst>
      <p:ext uri="{BB962C8B-B14F-4D97-AF65-F5344CB8AC3E}">
        <p14:creationId xmlns:p14="http://schemas.microsoft.com/office/powerpoint/2010/main" val="70927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How did they get here?</a:t>
            </a:r>
          </a:p>
        </p:txBody>
      </p:sp>
      <p:sp>
        <p:nvSpPr>
          <p:cNvPr id="2" name="TextBox 1">
            <a:extLst>
              <a:ext uri="{FF2B5EF4-FFF2-40B4-BE49-F238E27FC236}">
                <a16:creationId xmlns:a16="http://schemas.microsoft.com/office/drawing/2014/main" id="{E768A992-B24C-48AF-9BB4-C29141956C07}"/>
              </a:ext>
            </a:extLst>
          </p:cNvPr>
          <p:cNvSpPr txBox="1"/>
          <p:nvPr/>
        </p:nvSpPr>
        <p:spPr>
          <a:xfrm>
            <a:off x="342900" y="2144037"/>
            <a:ext cx="3124140" cy="1754326"/>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Zebra and Quagga mussels are native to the Caspian Sea and Russia and were introduced into the Great Lakes in the mid 1980’s in ships ballast water. </a:t>
            </a:r>
          </a:p>
        </p:txBody>
      </p:sp>
      <p:pic>
        <p:nvPicPr>
          <p:cNvPr id="5" name="Picture 4">
            <a:extLst>
              <a:ext uri="{FF2B5EF4-FFF2-40B4-BE49-F238E27FC236}">
                <a16:creationId xmlns:a16="http://schemas.microsoft.com/office/drawing/2014/main" id="{CBD1696B-BEDC-4B52-A477-0782F689DC4E}"/>
              </a:ext>
            </a:extLst>
          </p:cNvPr>
          <p:cNvPicPr>
            <a:picLocks noChangeAspect="1"/>
          </p:cNvPicPr>
          <p:nvPr/>
        </p:nvPicPr>
        <p:blipFill rotWithShape="1">
          <a:blip r:embed="rId2"/>
          <a:srcRect r="11479"/>
          <a:stretch/>
        </p:blipFill>
        <p:spPr>
          <a:xfrm>
            <a:off x="3657600" y="1289229"/>
            <a:ext cx="5124390" cy="4684592"/>
          </a:xfrm>
          <a:prstGeom prst="rect">
            <a:avLst/>
          </a:prstGeom>
        </p:spPr>
      </p:pic>
      <p:sp>
        <p:nvSpPr>
          <p:cNvPr id="6" name="TextBox 5">
            <a:extLst>
              <a:ext uri="{FF2B5EF4-FFF2-40B4-BE49-F238E27FC236}">
                <a16:creationId xmlns:a16="http://schemas.microsoft.com/office/drawing/2014/main" id="{07D8ACBD-43E6-4A97-8713-3D7C28E9756B}"/>
              </a:ext>
            </a:extLst>
          </p:cNvPr>
          <p:cNvSpPr txBox="1"/>
          <p:nvPr/>
        </p:nvSpPr>
        <p:spPr>
          <a:xfrm>
            <a:off x="3561080" y="6020793"/>
            <a:ext cx="3462807" cy="215444"/>
          </a:xfrm>
          <a:prstGeom prst="rect">
            <a:avLst/>
          </a:prstGeom>
          <a:noFill/>
        </p:spPr>
        <p:txBody>
          <a:bodyPr wrap="none" rtlCol="0">
            <a:spAutoFit/>
          </a:bodyPr>
          <a:lstStyle/>
          <a:p>
            <a:r>
              <a:rPr lang="en-US" sz="800" dirty="0">
                <a:solidFill>
                  <a:schemeClr val="bg1"/>
                </a:solidFill>
              </a:rPr>
              <a:t>Ballast water – hitch-hiking invasive species. Source: http://globallast.imo.org/</a:t>
            </a:r>
          </a:p>
        </p:txBody>
      </p:sp>
    </p:spTree>
    <p:extLst>
      <p:ext uri="{BB962C8B-B14F-4D97-AF65-F5344CB8AC3E}">
        <p14:creationId xmlns:p14="http://schemas.microsoft.com/office/powerpoint/2010/main" val="3531236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What do they do?</a:t>
            </a:r>
          </a:p>
        </p:txBody>
      </p:sp>
      <p:sp>
        <p:nvSpPr>
          <p:cNvPr id="2" name="TextBox 1">
            <a:extLst>
              <a:ext uri="{FF2B5EF4-FFF2-40B4-BE49-F238E27FC236}">
                <a16:creationId xmlns:a16="http://schemas.microsoft.com/office/drawing/2014/main" id="{E768A992-B24C-48AF-9BB4-C29141956C07}"/>
              </a:ext>
            </a:extLst>
          </p:cNvPr>
          <p:cNvSpPr txBox="1"/>
          <p:nvPr/>
        </p:nvSpPr>
        <p:spPr>
          <a:xfrm>
            <a:off x="448310" y="1098240"/>
            <a:ext cx="8409940" cy="1200329"/>
          </a:xfrm>
          <a:prstGeom prst="rect">
            <a:avLst/>
          </a:prstGeom>
          <a:noFill/>
        </p:spPr>
        <p:txBody>
          <a:bodyPr wrap="square" lIns="91440" tIns="45720" rIns="91440" bIns="45720" rtlCol="0" anchor="t">
            <a:spAutoFit/>
          </a:bodyPr>
          <a:lstStyle/>
          <a:p>
            <a:r>
              <a:rPr lang="en-US" dirty="0">
                <a:solidFill>
                  <a:schemeClr val="bg1"/>
                </a:solidFill>
                <a:latin typeface="Ebrima"/>
                <a:ea typeface="Ebrima"/>
                <a:cs typeface="Ebrima"/>
              </a:rPr>
              <a:t>When these mussels establish populations, they spread quickly and are hard to eradicate. </a:t>
            </a: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
        <p:nvSpPr>
          <p:cNvPr id="8" name="TextBox 7">
            <a:extLst>
              <a:ext uri="{FF2B5EF4-FFF2-40B4-BE49-F238E27FC236}">
                <a16:creationId xmlns:a16="http://schemas.microsoft.com/office/drawing/2014/main" id="{4ABD21C0-58FA-4396-8CA0-E05E33A742D7}"/>
              </a:ext>
            </a:extLst>
          </p:cNvPr>
          <p:cNvSpPr txBox="1"/>
          <p:nvPr/>
        </p:nvSpPr>
        <p:spPr>
          <a:xfrm>
            <a:off x="7121877" y="6242506"/>
            <a:ext cx="1736373" cy="215444"/>
          </a:xfrm>
          <a:prstGeom prst="rect">
            <a:avLst/>
          </a:prstGeom>
          <a:noFill/>
        </p:spPr>
        <p:txBody>
          <a:bodyPr wrap="none" rtlCol="0">
            <a:spAutoFit/>
          </a:bodyPr>
          <a:lstStyle/>
          <a:p>
            <a:r>
              <a:rPr lang="en-US" sz="800" dirty="0">
                <a:solidFill>
                  <a:schemeClr val="bg1"/>
                </a:solidFill>
              </a:rPr>
              <a:t>Washington invasive Species Council </a:t>
            </a:r>
          </a:p>
        </p:txBody>
      </p:sp>
      <p:pic>
        <p:nvPicPr>
          <p:cNvPr id="9" name="Picture 8" descr="A picture containing outdoor, person&#10;&#10;Description automatically generated">
            <a:extLst>
              <a:ext uri="{FF2B5EF4-FFF2-40B4-BE49-F238E27FC236}">
                <a16:creationId xmlns:a16="http://schemas.microsoft.com/office/drawing/2014/main" id="{17795351-81F3-46EE-9DD4-1024CC451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6" y="1885950"/>
            <a:ext cx="7594988" cy="4242465"/>
          </a:xfrm>
          <a:prstGeom prst="rect">
            <a:avLst/>
          </a:prstGeom>
        </p:spPr>
      </p:pic>
    </p:spTree>
    <p:extLst>
      <p:ext uri="{BB962C8B-B14F-4D97-AF65-F5344CB8AC3E}">
        <p14:creationId xmlns:p14="http://schemas.microsoft.com/office/powerpoint/2010/main" val="229484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What do they do?</a:t>
            </a:r>
          </a:p>
        </p:txBody>
      </p:sp>
      <p:sp>
        <p:nvSpPr>
          <p:cNvPr id="6" name="TextBox 5">
            <a:extLst>
              <a:ext uri="{FF2B5EF4-FFF2-40B4-BE49-F238E27FC236}">
                <a16:creationId xmlns:a16="http://schemas.microsoft.com/office/drawing/2014/main" id="{A0D32A08-6F13-43CD-B085-8486F2A914D7}"/>
              </a:ext>
            </a:extLst>
          </p:cNvPr>
          <p:cNvSpPr txBox="1"/>
          <p:nvPr/>
        </p:nvSpPr>
        <p:spPr>
          <a:xfrm>
            <a:off x="448310" y="1098240"/>
            <a:ext cx="8409940" cy="2585323"/>
          </a:xfrm>
          <a:prstGeom prst="rect">
            <a:avLst/>
          </a:prstGeom>
          <a:noFill/>
        </p:spPr>
        <p:txBody>
          <a:bodyPr wrap="square" lIns="91440" tIns="45720" rIns="91440" bIns="45720" rtlCol="0" anchor="t">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Their colonization can:</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Close down access to state waters, recreation, and commercial opportunities,</a:t>
            </a:r>
          </a:p>
          <a:p>
            <a:pPr marL="285750" indent="-285750">
              <a:buFont typeface="Arial" panose="020B0604020202020204" pitchFamily="34" charset="0"/>
              <a:buChar char="•"/>
            </a:pPr>
            <a:r>
              <a:rPr lang="en-US" dirty="0">
                <a:solidFill>
                  <a:schemeClr val="bg1"/>
                </a:solidFill>
                <a:latin typeface="Ebrima"/>
                <a:ea typeface="Ebrima"/>
                <a:cs typeface="Ebrima"/>
              </a:rPr>
              <a:t>Clog water intake piper, reducing abilities in power and water plants, </a:t>
            </a:r>
            <a:endParaRPr lang="en-US">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dirty="0">
                <a:solidFill>
                  <a:schemeClr val="bg1"/>
                </a:solidFill>
                <a:latin typeface="Ebrima"/>
                <a:ea typeface="Ebrima"/>
                <a:cs typeface="Ebrima"/>
              </a:rPr>
              <a:t>Change ecosystems and food sources for native animals, and </a:t>
            </a: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dirty="0">
                <a:solidFill>
                  <a:schemeClr val="bg1"/>
                </a:solidFill>
                <a:latin typeface="Ebrima"/>
                <a:ea typeface="Ebrima"/>
                <a:cs typeface="Ebrima"/>
              </a:rPr>
              <a:t>Cost taxpayers hundreds of millions of dollars annually. </a:t>
            </a: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dirty="0">
                <a:solidFill>
                  <a:schemeClr val="accent1"/>
                </a:solidFill>
                <a:latin typeface="Ebrima" panose="02000000000000000000" pitchFamily="2" charset="0"/>
                <a:ea typeface="Ebrima" panose="02000000000000000000" pitchFamily="2" charset="0"/>
                <a:cs typeface="Ebrima" panose="02000000000000000000" pitchFamily="2" charset="0"/>
                <a:hlinkClick r:id="rId3">
                  <a:extLst>
                    <a:ext uri="{A12FA001-AC4F-418D-AE19-62706E023703}">
                      <ahyp:hlinkClr xmlns:ahyp="http://schemas.microsoft.com/office/drawing/2018/hyperlinkcolor" val="tx"/>
                    </a:ext>
                  </a:extLst>
                </a:hlinkClick>
              </a:rPr>
              <a:t>Let’s see their impact in Lake Michigan</a:t>
            </a:r>
            <a:endParaRPr lang="en-US" dirty="0">
              <a:solidFill>
                <a:schemeClr val="accent1"/>
              </a:solidFill>
              <a:latin typeface="Ebrima" panose="02000000000000000000" pitchFamily="2" charset="0"/>
              <a:ea typeface="Ebrima" panose="02000000000000000000" pitchFamily="2" charset="0"/>
              <a:cs typeface="Ebrima" panose="02000000000000000000" pitchFamily="2" charset="0"/>
            </a:endParaRP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pic>
        <p:nvPicPr>
          <p:cNvPr id="4" name="Picture 3">
            <a:extLst>
              <a:ext uri="{FF2B5EF4-FFF2-40B4-BE49-F238E27FC236}">
                <a16:creationId xmlns:a16="http://schemas.microsoft.com/office/drawing/2014/main" id="{E23BE210-A1F9-48B2-8EB5-C7AAEEEBF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770" y="2613347"/>
            <a:ext cx="3714750" cy="3714750"/>
          </a:xfrm>
          <a:prstGeom prst="rect">
            <a:avLst/>
          </a:prstGeom>
        </p:spPr>
      </p:pic>
    </p:spTree>
    <p:extLst>
      <p:ext uri="{BB962C8B-B14F-4D97-AF65-F5344CB8AC3E}">
        <p14:creationId xmlns:p14="http://schemas.microsoft.com/office/powerpoint/2010/main" val="2063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anim calcmode="lin" valueType="num">
                                      <p:cBhvr>
                                        <p:cTn id="3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Preventing their entry</a:t>
            </a:r>
          </a:p>
        </p:txBody>
      </p:sp>
      <p:sp>
        <p:nvSpPr>
          <p:cNvPr id="7" name="TextBox 6">
            <a:extLst>
              <a:ext uri="{FF2B5EF4-FFF2-40B4-BE49-F238E27FC236}">
                <a16:creationId xmlns:a16="http://schemas.microsoft.com/office/drawing/2014/main" id="{83BC0B9C-FC9C-4BD7-ABB0-F0200E52E30F}"/>
              </a:ext>
            </a:extLst>
          </p:cNvPr>
          <p:cNvSpPr txBox="1"/>
          <p:nvPr/>
        </p:nvSpPr>
        <p:spPr>
          <a:xfrm>
            <a:off x="448310" y="914400"/>
            <a:ext cx="8409940"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latin typeface="Ebrima"/>
                <a:ea typeface="Ebrima"/>
                <a:cs typeface="Ebrima"/>
              </a:rPr>
              <a:t>Due to careful monitoring and policies, these mussels have not made it into Washington. </a:t>
            </a: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dirty="0">
                <a:solidFill>
                  <a:schemeClr val="bg1"/>
                </a:solidFill>
                <a:latin typeface="Ebrima"/>
                <a:ea typeface="Ebrima"/>
                <a:cs typeface="Ebrima"/>
              </a:rPr>
              <a:t>In March 2021, an aquarium store in Seattle found mussels in moss balls for home-aquarium use. </a:t>
            </a:r>
            <a:r>
              <a:rPr lang="en-US" dirty="0">
                <a:solidFill>
                  <a:schemeClr val="accent1"/>
                </a:solidFill>
                <a:latin typeface="Ebrima"/>
                <a:ea typeface="Ebrima"/>
                <a:cs typeface="Ebrima"/>
                <a:hlinkClick r:id="rId3">
                  <a:extLst>
                    <a:ext uri="{A12FA001-AC4F-418D-AE19-62706E023703}">
                      <ahyp:hlinkClr xmlns:ahyp="http://schemas.microsoft.com/office/drawing/2018/hyperlinkcolor" val="tx"/>
                    </a:ext>
                  </a:extLst>
                </a:hlinkClick>
              </a:rPr>
              <a:t>Let’s see why this </a:t>
            </a:r>
            <a:r>
              <a:rPr lang="en-US" dirty="0">
                <a:solidFill>
                  <a:schemeClr val="bg1"/>
                </a:solidFill>
                <a:latin typeface="Ebrima"/>
                <a:ea typeface="Ebrima"/>
                <a:cs typeface="Ebrima"/>
              </a:rPr>
              <a:t>is important and how home aquarium owners can help prevent the introduction of these invasive species to our state. </a:t>
            </a: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pic>
        <p:nvPicPr>
          <p:cNvPr id="4" name="Picture 3">
            <a:extLst>
              <a:ext uri="{FF2B5EF4-FFF2-40B4-BE49-F238E27FC236}">
                <a16:creationId xmlns:a16="http://schemas.microsoft.com/office/drawing/2014/main" id="{EBC63116-56F5-4395-B206-01668FC2D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2860659"/>
            <a:ext cx="4800600" cy="3466138"/>
          </a:xfrm>
          <a:prstGeom prst="rect">
            <a:avLst/>
          </a:prstGeom>
        </p:spPr>
      </p:pic>
    </p:spTree>
    <p:extLst>
      <p:ext uri="{BB962C8B-B14F-4D97-AF65-F5344CB8AC3E}">
        <p14:creationId xmlns:p14="http://schemas.microsoft.com/office/powerpoint/2010/main" val="183843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342900" y="-228601"/>
            <a:ext cx="9658350" cy="149224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Reflection</a:t>
            </a:r>
          </a:p>
        </p:txBody>
      </p:sp>
      <p:sp>
        <p:nvSpPr>
          <p:cNvPr id="7" name="TextBox 6">
            <a:extLst>
              <a:ext uri="{FF2B5EF4-FFF2-40B4-BE49-F238E27FC236}">
                <a16:creationId xmlns:a16="http://schemas.microsoft.com/office/drawing/2014/main" id="{83BC0B9C-FC9C-4BD7-ABB0-F0200E52E30F}"/>
              </a:ext>
            </a:extLst>
          </p:cNvPr>
          <p:cNvSpPr txBox="1"/>
          <p:nvPr/>
        </p:nvSpPr>
        <p:spPr>
          <a:xfrm>
            <a:off x="448310" y="914400"/>
            <a:ext cx="8409940" cy="3185487"/>
          </a:xfrm>
          <a:prstGeom prst="rect">
            <a:avLst/>
          </a:prstGeom>
          <a:noFill/>
        </p:spPr>
        <p:txBody>
          <a:bodyPr wrap="square" rtlCol="0">
            <a:spAutoFit/>
          </a:bodyPr>
          <a:lstStyle/>
          <a:p>
            <a:pPr marL="285750" indent="-285750">
              <a:buFont typeface="Arial" panose="020B0604020202020204" pitchFamily="34" charset="0"/>
              <a:buChar char="•"/>
            </a:pPr>
            <a:r>
              <a:rPr lang="en-US" sz="2100" dirty="0">
                <a:solidFill>
                  <a:schemeClr val="bg1"/>
                </a:solidFill>
                <a:latin typeface="Ebrima" panose="02000000000000000000" pitchFamily="2" charset="0"/>
                <a:ea typeface="Ebrima" panose="02000000000000000000" pitchFamily="2" charset="0"/>
                <a:cs typeface="Ebrima" panose="02000000000000000000" pitchFamily="2" charset="0"/>
              </a:rPr>
              <a:t>Take two minutes to reflect on how these species may impact you.</a:t>
            </a:r>
          </a:p>
          <a:p>
            <a:pPr marL="742950" lvl="1"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Consider: </a:t>
            </a:r>
          </a:p>
          <a:p>
            <a:pPr marL="1200150" lvl="2"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Do you use energy from hydroelectricity (dams)?</a:t>
            </a:r>
          </a:p>
          <a:p>
            <a:pPr marL="1200150" lvl="2"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Do you eat shellfish?</a:t>
            </a:r>
          </a:p>
          <a:p>
            <a:pPr marL="1200150" lvl="2"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Do you use water to recreate? </a:t>
            </a:r>
          </a:p>
          <a:p>
            <a:pPr marL="1200150" lvl="2"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Do you use waterpipes?</a:t>
            </a:r>
          </a:p>
          <a:p>
            <a:pPr marL="1200150" lvl="2"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else may aquatic invasive species impact you and your family?</a:t>
            </a:r>
          </a:p>
          <a:p>
            <a:pPr marL="1200150" lvl="2" indent="-28575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1200150" lvl="2" indent="-28575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Tree>
    <p:extLst>
      <p:ext uri="{BB962C8B-B14F-4D97-AF65-F5344CB8AC3E}">
        <p14:creationId xmlns:p14="http://schemas.microsoft.com/office/powerpoint/2010/main" val="4099492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A0267A-EA20-4806-A5E7-278E250A6D90}"/>
              </a:ext>
            </a:extLst>
          </p:cNvPr>
          <p:cNvSpPr txBox="1">
            <a:spLocks/>
          </p:cNvSpPr>
          <p:nvPr/>
        </p:nvSpPr>
        <p:spPr>
          <a:xfrm>
            <a:off x="400050" y="-195437"/>
            <a:ext cx="9601200" cy="1371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3000" dirty="0">
                <a:solidFill>
                  <a:srgbClr val="169B7E"/>
                </a:solidFill>
              </a:rPr>
              <a:t>What are aquatic invasive species (AIS)?</a:t>
            </a:r>
          </a:p>
        </p:txBody>
      </p:sp>
      <p:sp>
        <p:nvSpPr>
          <p:cNvPr id="2" name="TextBox 1">
            <a:extLst>
              <a:ext uri="{FF2B5EF4-FFF2-40B4-BE49-F238E27FC236}">
                <a16:creationId xmlns:a16="http://schemas.microsoft.com/office/drawing/2014/main" id="{FEC714F3-DD40-4388-811C-71F5A3D3A4B9}"/>
              </a:ext>
            </a:extLst>
          </p:cNvPr>
          <p:cNvSpPr txBox="1"/>
          <p:nvPr/>
        </p:nvSpPr>
        <p:spPr>
          <a:xfrm>
            <a:off x="228600" y="1028700"/>
            <a:ext cx="8001000"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latin typeface="Avenir Next"/>
                <a:ea typeface="Avenir Next"/>
                <a:cs typeface="Avenir Next"/>
                <a:sym typeface="Avenir Next"/>
              </a:rPr>
              <a:t>Can you remember what invasive species are? </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Aquatic invasive species are invasive species that live in water. </a:t>
            </a:r>
            <a:endParaRPr lang="en-US" dirty="0"/>
          </a:p>
        </p:txBody>
      </p:sp>
      <p:pic>
        <p:nvPicPr>
          <p:cNvPr id="12" name="Picture 11" descr="A picture containing water, outdoor, sky, nature&#10;&#10;Description automatically generated">
            <a:extLst>
              <a:ext uri="{FF2B5EF4-FFF2-40B4-BE49-F238E27FC236}">
                <a16:creationId xmlns:a16="http://schemas.microsoft.com/office/drawing/2014/main" id="{864D6565-7D62-466A-997F-493EAF95D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075" y="2114550"/>
            <a:ext cx="5657850" cy="4242062"/>
          </a:xfrm>
          <a:prstGeom prst="rect">
            <a:avLst/>
          </a:prstGeom>
        </p:spPr>
      </p:pic>
    </p:spTree>
    <p:extLst>
      <p:ext uri="{BB962C8B-B14F-4D97-AF65-F5344CB8AC3E}">
        <p14:creationId xmlns:p14="http://schemas.microsoft.com/office/powerpoint/2010/main" val="29311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5B24-3387-4DAE-B162-74DB2CBCEE09}"/>
              </a:ext>
            </a:extLst>
          </p:cNvPr>
          <p:cNvSpPr>
            <a:spLocks noGrp="1"/>
          </p:cNvSpPr>
          <p:nvPr>
            <p:ph type="title"/>
          </p:nvPr>
        </p:nvSpPr>
        <p:spPr/>
        <p:txBody>
          <a:bodyPr>
            <a:normAutofit fontScale="90000"/>
          </a:bodyPr>
          <a:lstStyle/>
          <a:p>
            <a:r>
              <a:rPr lang="en-US" dirty="0">
                <a:latin typeface="Rockwell"/>
              </a:rPr>
              <a:t>AIS of greatest concern for Washington </a:t>
            </a:r>
            <a:endParaRPr lang="en-US" dirty="0"/>
          </a:p>
        </p:txBody>
      </p:sp>
      <p:sp>
        <p:nvSpPr>
          <p:cNvPr id="3" name="Content Placeholder 2">
            <a:extLst>
              <a:ext uri="{FF2B5EF4-FFF2-40B4-BE49-F238E27FC236}">
                <a16:creationId xmlns:a16="http://schemas.microsoft.com/office/drawing/2014/main" id="{8181DAA9-56E7-4E2E-B15C-27F8965061B8}"/>
              </a:ext>
            </a:extLst>
          </p:cNvPr>
          <p:cNvSpPr>
            <a:spLocks noGrp="1"/>
          </p:cNvSpPr>
          <p:nvPr>
            <p:ph sz="half" idx="1"/>
          </p:nvPr>
        </p:nvSpPr>
        <p:spPr/>
        <p:txBody>
          <a:bodyPr/>
          <a:lstStyle/>
          <a:p>
            <a:r>
              <a:rPr lang="en-US" dirty="0">
                <a:solidFill>
                  <a:schemeClr val="bg1"/>
                </a:solidFill>
              </a:rPr>
              <a:t>Zebra/Quagga mussels </a:t>
            </a:r>
          </a:p>
        </p:txBody>
      </p:sp>
      <p:sp>
        <p:nvSpPr>
          <p:cNvPr id="4" name="Content Placeholder 3">
            <a:extLst>
              <a:ext uri="{FF2B5EF4-FFF2-40B4-BE49-F238E27FC236}">
                <a16:creationId xmlns:a16="http://schemas.microsoft.com/office/drawing/2014/main" id="{6CC3CE9D-824F-4F51-A746-3672604A45B2}"/>
              </a:ext>
            </a:extLst>
          </p:cNvPr>
          <p:cNvSpPr>
            <a:spLocks noGrp="1"/>
          </p:cNvSpPr>
          <p:nvPr>
            <p:ph sz="half" idx="2"/>
          </p:nvPr>
        </p:nvSpPr>
        <p:spPr>
          <a:xfrm>
            <a:off x="4762500" y="1371600"/>
            <a:ext cx="4038600" cy="4754563"/>
          </a:xfrm>
        </p:spPr>
        <p:txBody>
          <a:bodyPr/>
          <a:lstStyle/>
          <a:p>
            <a:r>
              <a:rPr lang="en-US" dirty="0">
                <a:solidFill>
                  <a:schemeClr val="bg1"/>
                </a:solidFill>
              </a:rPr>
              <a:t>European green crab </a:t>
            </a:r>
          </a:p>
        </p:txBody>
      </p:sp>
      <p:pic>
        <p:nvPicPr>
          <p:cNvPr id="6" name="Picture 5">
            <a:extLst>
              <a:ext uri="{FF2B5EF4-FFF2-40B4-BE49-F238E27FC236}">
                <a16:creationId xmlns:a16="http://schemas.microsoft.com/office/drawing/2014/main" id="{44A15D65-CD51-4E9D-9C7B-707E7405C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0314" y="2114550"/>
            <a:ext cx="3846486" cy="3117577"/>
          </a:xfrm>
          <a:prstGeom prst="rect">
            <a:avLst/>
          </a:prstGeom>
        </p:spPr>
      </p:pic>
      <p:pic>
        <p:nvPicPr>
          <p:cNvPr id="10" name="Picture 9">
            <a:extLst>
              <a:ext uri="{FF2B5EF4-FFF2-40B4-BE49-F238E27FC236}">
                <a16:creationId xmlns:a16="http://schemas.microsoft.com/office/drawing/2014/main" id="{0F1E9318-2987-4FB4-AEB1-939B464E7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2171700"/>
            <a:ext cx="3714750" cy="3714750"/>
          </a:xfrm>
          <a:prstGeom prst="rect">
            <a:avLst/>
          </a:prstGeom>
        </p:spPr>
      </p:pic>
    </p:spTree>
    <p:extLst>
      <p:ext uri="{BB962C8B-B14F-4D97-AF65-F5344CB8AC3E}">
        <p14:creationId xmlns:p14="http://schemas.microsoft.com/office/powerpoint/2010/main" val="77511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69F2-67EA-40A4-BB42-01402C0E4999}"/>
              </a:ext>
            </a:extLst>
          </p:cNvPr>
          <p:cNvSpPr>
            <a:spLocks noGrp="1"/>
          </p:cNvSpPr>
          <p:nvPr>
            <p:ph type="title"/>
          </p:nvPr>
        </p:nvSpPr>
        <p:spPr/>
        <p:txBody>
          <a:bodyPr>
            <a:normAutofit/>
          </a:bodyPr>
          <a:lstStyle/>
          <a:p>
            <a:r>
              <a:rPr lang="en-US" dirty="0"/>
              <a:t>European Green Crab </a:t>
            </a:r>
            <a:r>
              <a:rPr lang="en-US" sz="2200" dirty="0"/>
              <a:t>(</a:t>
            </a:r>
            <a:r>
              <a:rPr lang="en-US" sz="2200" i="1" dirty="0" err="1"/>
              <a:t>Carcinus</a:t>
            </a:r>
            <a:r>
              <a:rPr lang="en-US" sz="2200" i="1" dirty="0"/>
              <a:t> </a:t>
            </a:r>
            <a:r>
              <a:rPr lang="en-US" sz="2200" i="1" dirty="0" err="1"/>
              <a:t>maenas</a:t>
            </a:r>
            <a:r>
              <a:rPr lang="en-US" sz="2200" dirty="0"/>
              <a:t>)</a:t>
            </a:r>
          </a:p>
        </p:txBody>
      </p:sp>
      <p:sp>
        <p:nvSpPr>
          <p:cNvPr id="13" name="TextBox 12">
            <a:extLst>
              <a:ext uri="{FF2B5EF4-FFF2-40B4-BE49-F238E27FC236}">
                <a16:creationId xmlns:a16="http://schemas.microsoft.com/office/drawing/2014/main" id="{5C6DB518-E419-48B5-9F1E-5E18D16A34CB}"/>
              </a:ext>
            </a:extLst>
          </p:cNvPr>
          <p:cNvSpPr txBox="1"/>
          <p:nvPr/>
        </p:nvSpPr>
        <p:spPr>
          <a:xfrm>
            <a:off x="628650" y="1371600"/>
            <a:ext cx="7391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 globally damaging invasive species.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Ecological impacts to food webs, which could negatively impact ecological and cultural resources of the Salish Sea.</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accent1"/>
                </a:solidFill>
                <a:hlinkClick r:id="rId3">
                  <a:extLst>
                    <a:ext uri="{A12FA001-AC4F-418D-AE19-62706E023703}">
                      <ahyp:hlinkClr xmlns:ahyp="http://schemas.microsoft.com/office/drawing/2018/hyperlinkcolor" val="tx"/>
                    </a:ext>
                  </a:extLst>
                </a:hlinkClick>
              </a:rPr>
              <a:t>Let’s learn more</a:t>
            </a:r>
            <a:endParaRPr lang="en-US" dirty="0">
              <a:solidFill>
                <a:schemeClr val="accent1"/>
              </a:solidFill>
            </a:endParaRPr>
          </a:p>
        </p:txBody>
      </p:sp>
      <p:pic>
        <p:nvPicPr>
          <p:cNvPr id="14" name="Picture 13">
            <a:extLst>
              <a:ext uri="{FF2B5EF4-FFF2-40B4-BE49-F238E27FC236}">
                <a16:creationId xmlns:a16="http://schemas.microsoft.com/office/drawing/2014/main" id="{69399A52-0F79-42BA-AC85-1024F9E5E6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445"/>
          <a:stretch/>
        </p:blipFill>
        <p:spPr>
          <a:xfrm>
            <a:off x="4572000" y="2730006"/>
            <a:ext cx="4309248" cy="3899394"/>
          </a:xfrm>
          <a:prstGeom prst="rect">
            <a:avLst/>
          </a:prstGeom>
        </p:spPr>
      </p:pic>
    </p:spTree>
    <p:extLst>
      <p:ext uri="{BB962C8B-B14F-4D97-AF65-F5344CB8AC3E}">
        <p14:creationId xmlns:p14="http://schemas.microsoft.com/office/powerpoint/2010/main" val="322780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827FA2-DE3D-4611-BDD1-35204ADD6783}"/>
              </a:ext>
            </a:extLst>
          </p:cNvPr>
          <p:cNvSpPr txBox="1">
            <a:spLocks/>
          </p:cNvSpPr>
          <p:nvPr/>
        </p:nvSpPr>
        <p:spPr>
          <a:xfrm>
            <a:off x="171450" y="-228600"/>
            <a:ext cx="9601200" cy="1485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Where did they come from?</a:t>
            </a:r>
          </a:p>
        </p:txBody>
      </p:sp>
      <p:sp>
        <p:nvSpPr>
          <p:cNvPr id="7" name="Content Placeholder 2">
            <a:extLst>
              <a:ext uri="{FF2B5EF4-FFF2-40B4-BE49-F238E27FC236}">
                <a16:creationId xmlns:a16="http://schemas.microsoft.com/office/drawing/2014/main" id="{56CC1E48-D09F-4A4F-B90D-28330B955ECE}"/>
              </a:ext>
            </a:extLst>
          </p:cNvPr>
          <p:cNvSpPr txBox="1">
            <a:spLocks/>
          </p:cNvSpPr>
          <p:nvPr/>
        </p:nvSpPr>
        <p:spPr>
          <a:xfrm>
            <a:off x="165100" y="4334397"/>
            <a:ext cx="8685135" cy="1828556"/>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itchFamily="34" charset="0"/>
              <a:buNone/>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8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8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solidFill>
                  <a:schemeClr val="bg1"/>
                </a:solidFill>
              </a:rPr>
              <a:t>Native to NE Atlantic Ocean and Baltic Sea, ranging from Northern Africa to Norway and Iceland </a:t>
            </a:r>
          </a:p>
          <a:p>
            <a:pPr marL="457200" indent="-457200">
              <a:buFont typeface="Arial" panose="020B0604020202020204" pitchFamily="34" charset="0"/>
              <a:buChar char="•"/>
            </a:pPr>
            <a:r>
              <a:rPr lang="en-US" dirty="0">
                <a:solidFill>
                  <a:schemeClr val="bg1"/>
                </a:solidFill>
              </a:rPr>
              <a:t>19</a:t>
            </a:r>
            <a:r>
              <a:rPr lang="en-US" baseline="30000" dirty="0">
                <a:solidFill>
                  <a:schemeClr val="bg1"/>
                </a:solidFill>
              </a:rPr>
              <a:t>th</a:t>
            </a:r>
            <a:r>
              <a:rPr lang="en-US" dirty="0">
                <a:solidFill>
                  <a:schemeClr val="bg1"/>
                </a:solidFill>
              </a:rPr>
              <a:t> century introduction to the eastern part of US, NY or NJ. </a:t>
            </a:r>
          </a:p>
          <a:p>
            <a:pPr marL="457200" indent="-457200">
              <a:buFont typeface="Arial" panose="020B0604020202020204" pitchFamily="34" charset="0"/>
              <a:buChar char="•"/>
            </a:pPr>
            <a:r>
              <a:rPr lang="en-US" dirty="0">
                <a:solidFill>
                  <a:schemeClr val="bg1"/>
                </a:solidFill>
              </a:rPr>
              <a:t>1989-90 California, colonized San Francisco Bay. </a:t>
            </a:r>
          </a:p>
          <a:p>
            <a:pPr marL="457200" indent="-457200">
              <a:buFont typeface="Arial" panose="020B0604020202020204" pitchFamily="34" charset="0"/>
              <a:buChar char="•"/>
            </a:pPr>
            <a:r>
              <a:rPr lang="en-US" dirty="0">
                <a:solidFill>
                  <a:schemeClr val="bg1"/>
                </a:solidFill>
              </a:rPr>
              <a:t>1997 Oregon, Coos Bay, Tillamook, Yaquina, </a:t>
            </a:r>
            <a:r>
              <a:rPr lang="en-US" dirty="0" err="1">
                <a:solidFill>
                  <a:schemeClr val="bg1"/>
                </a:solidFill>
              </a:rPr>
              <a:t>Netarts</a:t>
            </a:r>
            <a:r>
              <a:rPr lang="en-US" dirty="0">
                <a:solidFill>
                  <a:schemeClr val="bg1"/>
                </a:solidFill>
              </a:rPr>
              <a:t>…</a:t>
            </a:r>
          </a:p>
          <a:p>
            <a:pPr marL="457200" indent="-457200">
              <a:buFont typeface="Arial" panose="020B0604020202020204" pitchFamily="34" charset="0"/>
              <a:buChar char="•"/>
            </a:pPr>
            <a:r>
              <a:rPr lang="en-US" dirty="0">
                <a:solidFill>
                  <a:schemeClr val="bg1"/>
                </a:solidFill>
              </a:rPr>
              <a:t>1998 Washington, Grays Harbor and Willapa Bay, Makah and Dungeness Spit (2017)… </a:t>
            </a:r>
          </a:p>
          <a:p>
            <a:pPr marL="457200" indent="-457200">
              <a:buFont typeface="Arial" panose="020B0604020202020204" pitchFamily="34" charset="0"/>
              <a:buChar char="•"/>
            </a:pPr>
            <a:r>
              <a:rPr lang="en-US" dirty="0">
                <a:solidFill>
                  <a:schemeClr val="bg1"/>
                </a:solidFill>
              </a:rPr>
              <a:t>2013 Sooke Basin, BC.</a:t>
            </a:r>
          </a:p>
          <a:p>
            <a:endParaRPr lang="en-US" dirty="0"/>
          </a:p>
        </p:txBody>
      </p:sp>
      <p:pic>
        <p:nvPicPr>
          <p:cNvPr id="8" name="Picture 7">
            <a:extLst>
              <a:ext uri="{FF2B5EF4-FFF2-40B4-BE49-F238E27FC236}">
                <a16:creationId xmlns:a16="http://schemas.microsoft.com/office/drawing/2014/main" id="{7A70821B-2A0A-4CA4-B933-31D785215650}"/>
              </a:ext>
            </a:extLst>
          </p:cNvPr>
          <p:cNvPicPr>
            <a:picLocks noChangeAspect="1"/>
          </p:cNvPicPr>
          <p:nvPr/>
        </p:nvPicPr>
        <p:blipFill>
          <a:blip r:embed="rId2"/>
          <a:stretch>
            <a:fillRect/>
          </a:stretch>
        </p:blipFill>
        <p:spPr>
          <a:xfrm>
            <a:off x="171450" y="1252467"/>
            <a:ext cx="5138093" cy="2519433"/>
          </a:xfrm>
          <a:prstGeom prst="rect">
            <a:avLst/>
          </a:prstGeom>
        </p:spPr>
      </p:pic>
      <p:pic>
        <p:nvPicPr>
          <p:cNvPr id="9" name="Picture 8">
            <a:extLst>
              <a:ext uri="{FF2B5EF4-FFF2-40B4-BE49-F238E27FC236}">
                <a16:creationId xmlns:a16="http://schemas.microsoft.com/office/drawing/2014/main" id="{8AD28BFF-31B5-4D0C-85FA-D5BF5E9D5F78}"/>
              </a:ext>
            </a:extLst>
          </p:cNvPr>
          <p:cNvPicPr>
            <a:picLocks noChangeAspect="1"/>
          </p:cNvPicPr>
          <p:nvPr/>
        </p:nvPicPr>
        <p:blipFill>
          <a:blip r:embed="rId3"/>
          <a:stretch>
            <a:fillRect/>
          </a:stretch>
        </p:blipFill>
        <p:spPr>
          <a:xfrm>
            <a:off x="5772150" y="1253737"/>
            <a:ext cx="2796540" cy="2550444"/>
          </a:xfrm>
          <a:prstGeom prst="rect">
            <a:avLst/>
          </a:prstGeom>
        </p:spPr>
      </p:pic>
      <p:sp>
        <p:nvSpPr>
          <p:cNvPr id="10" name="TextBox 9">
            <a:extLst>
              <a:ext uri="{FF2B5EF4-FFF2-40B4-BE49-F238E27FC236}">
                <a16:creationId xmlns:a16="http://schemas.microsoft.com/office/drawing/2014/main" id="{F40619DB-E0C6-400F-9985-A84FA7512E39}"/>
              </a:ext>
            </a:extLst>
          </p:cNvPr>
          <p:cNvSpPr txBox="1"/>
          <p:nvPr/>
        </p:nvSpPr>
        <p:spPr>
          <a:xfrm>
            <a:off x="165100" y="3804181"/>
            <a:ext cx="2621230" cy="215444"/>
          </a:xfrm>
          <a:prstGeom prst="rect">
            <a:avLst/>
          </a:prstGeom>
          <a:noFill/>
        </p:spPr>
        <p:txBody>
          <a:bodyPr wrap="none" rtlCol="0">
            <a:spAutoFit/>
          </a:bodyPr>
          <a:lstStyle/>
          <a:p>
            <a:r>
              <a:rPr lang="en-US" sz="800" dirty="0">
                <a:solidFill>
                  <a:schemeClr val="bg1"/>
                </a:solidFill>
              </a:rPr>
              <a:t>European green crab distribution extent (Jeff Adams WSG)</a:t>
            </a:r>
          </a:p>
        </p:txBody>
      </p:sp>
    </p:spTree>
    <p:extLst>
      <p:ext uri="{BB962C8B-B14F-4D97-AF65-F5344CB8AC3E}">
        <p14:creationId xmlns:p14="http://schemas.microsoft.com/office/powerpoint/2010/main" val="101243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400050" y="-228600"/>
            <a:ext cx="9601200" cy="1485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How did they get here?</a:t>
            </a:r>
          </a:p>
        </p:txBody>
      </p:sp>
      <p:pic>
        <p:nvPicPr>
          <p:cNvPr id="12" name="Picture 11">
            <a:extLst>
              <a:ext uri="{FF2B5EF4-FFF2-40B4-BE49-F238E27FC236}">
                <a16:creationId xmlns:a16="http://schemas.microsoft.com/office/drawing/2014/main" id="{48E9F7D2-2E49-429D-ADC5-1C9C76F65EE0}"/>
              </a:ext>
            </a:extLst>
          </p:cNvPr>
          <p:cNvPicPr>
            <a:picLocks noChangeAspect="1"/>
          </p:cNvPicPr>
          <p:nvPr/>
        </p:nvPicPr>
        <p:blipFill rotWithShape="1">
          <a:blip r:embed="rId2"/>
          <a:srcRect r="11479"/>
          <a:stretch/>
        </p:blipFill>
        <p:spPr>
          <a:xfrm>
            <a:off x="3868420" y="971550"/>
            <a:ext cx="5124390" cy="4684592"/>
          </a:xfrm>
          <a:prstGeom prst="rect">
            <a:avLst/>
          </a:prstGeom>
        </p:spPr>
      </p:pic>
      <p:sp>
        <p:nvSpPr>
          <p:cNvPr id="13" name="TextBox 12">
            <a:extLst>
              <a:ext uri="{FF2B5EF4-FFF2-40B4-BE49-F238E27FC236}">
                <a16:creationId xmlns:a16="http://schemas.microsoft.com/office/drawing/2014/main" id="{22017446-9811-49F6-9640-D6C69A17FF92}"/>
              </a:ext>
            </a:extLst>
          </p:cNvPr>
          <p:cNvSpPr txBox="1"/>
          <p:nvPr/>
        </p:nvSpPr>
        <p:spPr>
          <a:xfrm>
            <a:off x="3771900" y="5703114"/>
            <a:ext cx="3462807" cy="215444"/>
          </a:xfrm>
          <a:prstGeom prst="rect">
            <a:avLst/>
          </a:prstGeom>
          <a:noFill/>
        </p:spPr>
        <p:txBody>
          <a:bodyPr wrap="none" rtlCol="0">
            <a:spAutoFit/>
          </a:bodyPr>
          <a:lstStyle/>
          <a:p>
            <a:r>
              <a:rPr lang="en-US" sz="800" dirty="0">
                <a:solidFill>
                  <a:schemeClr val="bg1"/>
                </a:solidFill>
              </a:rPr>
              <a:t>Ballast water – hitch-hiking invasive species. Source: http://globallast.imo.org/</a:t>
            </a:r>
          </a:p>
        </p:txBody>
      </p:sp>
      <p:sp>
        <p:nvSpPr>
          <p:cNvPr id="14" name="Content Placeholder 2">
            <a:extLst>
              <a:ext uri="{FF2B5EF4-FFF2-40B4-BE49-F238E27FC236}">
                <a16:creationId xmlns:a16="http://schemas.microsoft.com/office/drawing/2014/main" id="{0F3EF48F-12C6-434B-9579-E943F6C82799}"/>
              </a:ext>
            </a:extLst>
          </p:cNvPr>
          <p:cNvSpPr>
            <a:spLocks noGrp="1"/>
          </p:cNvSpPr>
          <p:nvPr>
            <p:ph idx="1"/>
          </p:nvPr>
        </p:nvSpPr>
        <p:spPr>
          <a:xfrm>
            <a:off x="283020" y="1495586"/>
            <a:ext cx="3603180" cy="3866827"/>
          </a:xfrm>
        </p:spPr>
        <p:txBody>
          <a:bodyPr>
            <a:normAutofit fontScale="70000" lnSpcReduction="20000"/>
          </a:bodyPr>
          <a:lstStyle/>
          <a:p>
            <a:pPr marL="457200" indent="-457200">
              <a:buFont typeface="Arial" panose="020B0604020202020204" pitchFamily="34" charset="0"/>
              <a:buChar char="•"/>
            </a:pPr>
            <a:r>
              <a:rPr lang="en-US" dirty="0">
                <a:solidFill>
                  <a:schemeClr val="bg1"/>
                </a:solidFill>
              </a:rPr>
              <a:t>Not 100% known.</a:t>
            </a:r>
          </a:p>
          <a:p>
            <a:pPr lvl="1"/>
            <a:r>
              <a:rPr lang="en-US" dirty="0">
                <a:solidFill>
                  <a:schemeClr val="bg1"/>
                </a:solidFill>
              </a:rPr>
              <a:t>Most likely arrived via ballast water to the US.</a:t>
            </a:r>
          </a:p>
          <a:p>
            <a:pPr marL="182880" lvl="1" indent="0">
              <a:buNone/>
            </a:pPr>
            <a:endParaRPr lang="en-US" dirty="0">
              <a:solidFill>
                <a:schemeClr val="bg1"/>
              </a:solidFill>
            </a:endParaRPr>
          </a:p>
          <a:p>
            <a:pPr marL="457200" indent="-457200">
              <a:buFont typeface="Arial" panose="020B0604020202020204" pitchFamily="34" charset="0"/>
              <a:buChar char="•"/>
            </a:pPr>
            <a:r>
              <a:rPr lang="en-US" dirty="0">
                <a:solidFill>
                  <a:schemeClr val="bg1"/>
                </a:solidFill>
              </a:rPr>
              <a:t>Northward distribution from CA also unknown.</a:t>
            </a:r>
          </a:p>
          <a:p>
            <a:pPr lvl="1"/>
            <a:r>
              <a:rPr lang="en-US" dirty="0">
                <a:solidFill>
                  <a:schemeClr val="bg1"/>
                </a:solidFill>
              </a:rPr>
              <a:t>Transport of larvae by ocean currents</a:t>
            </a:r>
          </a:p>
          <a:p>
            <a:pPr lvl="1"/>
            <a:r>
              <a:rPr lang="en-US" dirty="0">
                <a:solidFill>
                  <a:schemeClr val="bg1"/>
                </a:solidFill>
              </a:rPr>
              <a:t>Ballast water exchange.</a:t>
            </a:r>
          </a:p>
          <a:p>
            <a:pPr lvl="1"/>
            <a:r>
              <a:rPr lang="en-US" dirty="0">
                <a:solidFill>
                  <a:schemeClr val="bg1"/>
                </a:solidFill>
              </a:rPr>
              <a:t>Transfer of live shellfish, bait, or aquaculture equipment.</a:t>
            </a:r>
          </a:p>
          <a:p>
            <a:pPr marL="182880" lvl="1" indent="0">
              <a:buNone/>
            </a:pPr>
            <a:endParaRPr lang="en-US" dirty="0">
              <a:solidFill>
                <a:schemeClr val="bg1"/>
              </a:solidFill>
            </a:endParaRPr>
          </a:p>
          <a:p>
            <a:pPr marL="457200" indent="-457200">
              <a:buFont typeface="Arial" panose="020B0604020202020204" pitchFamily="34" charset="0"/>
              <a:buChar char="•"/>
            </a:pPr>
            <a:r>
              <a:rPr lang="en-US" dirty="0">
                <a:solidFill>
                  <a:schemeClr val="bg1"/>
                </a:solidFill>
              </a:rPr>
              <a:t>Uniform distribution likely suggest dispersal of larval stages. </a:t>
            </a:r>
          </a:p>
          <a:p>
            <a:pPr lvl="1"/>
            <a:endParaRPr lang="en-US" dirty="0"/>
          </a:p>
          <a:p>
            <a:pPr lvl="1"/>
            <a:endParaRPr lang="en-US" dirty="0"/>
          </a:p>
          <a:p>
            <a:pPr lvl="1"/>
            <a:endParaRPr lang="en-US" dirty="0"/>
          </a:p>
          <a:p>
            <a:pPr lvl="2"/>
            <a:endParaRPr lang="en-US" dirty="0"/>
          </a:p>
        </p:txBody>
      </p:sp>
    </p:spTree>
    <p:extLst>
      <p:ext uri="{BB962C8B-B14F-4D97-AF65-F5344CB8AC3E}">
        <p14:creationId xmlns:p14="http://schemas.microsoft.com/office/powerpoint/2010/main" val="6432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1000"/>
                                        <p:tgtEl>
                                          <p:spTgt spid="14">
                                            <p:txEl>
                                              <p:pRg st="3" end="3"/>
                                            </p:txEl>
                                          </p:spTgt>
                                        </p:tgtEl>
                                      </p:cBhvr>
                                    </p:animEffect>
                                    <p:anim calcmode="lin" valueType="num">
                                      <p:cBhvr>
                                        <p:cTn id="2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animEffect transition="in" filter="fade">
                                      <p:cBhvr>
                                        <p:cTn id="24" dur="1000"/>
                                        <p:tgtEl>
                                          <p:spTgt spid="14">
                                            <p:txEl>
                                              <p:pRg st="4" end="4"/>
                                            </p:txEl>
                                          </p:spTgt>
                                        </p:tgtEl>
                                      </p:cBhvr>
                                    </p:animEffect>
                                    <p:anim calcmode="lin" valueType="num">
                                      <p:cBhvr>
                                        <p:cTn id="25"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Effect transition="in" filter="fade">
                                      <p:cBhvr>
                                        <p:cTn id="29" dur="1000"/>
                                        <p:tgtEl>
                                          <p:spTgt spid="14">
                                            <p:txEl>
                                              <p:pRg st="5" end="5"/>
                                            </p:txEl>
                                          </p:spTgt>
                                        </p:tgtEl>
                                      </p:cBhvr>
                                    </p:animEffect>
                                    <p:anim calcmode="lin" valueType="num">
                                      <p:cBhvr>
                                        <p:cTn id="30"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xEl>
                                              <p:pRg st="6" end="6"/>
                                            </p:txEl>
                                          </p:spTgt>
                                        </p:tgtEl>
                                        <p:attrNameLst>
                                          <p:attrName>style.visibility</p:attrName>
                                        </p:attrNameLst>
                                      </p:cBhvr>
                                      <p:to>
                                        <p:strVal val="visible"/>
                                      </p:to>
                                    </p:set>
                                    <p:animEffect transition="in" filter="fade">
                                      <p:cBhvr>
                                        <p:cTn id="34" dur="1000"/>
                                        <p:tgtEl>
                                          <p:spTgt spid="14">
                                            <p:txEl>
                                              <p:pRg st="6" end="6"/>
                                            </p:txEl>
                                          </p:spTgt>
                                        </p:tgtEl>
                                      </p:cBhvr>
                                    </p:animEffect>
                                    <p:anim calcmode="lin" valueType="num">
                                      <p:cBhvr>
                                        <p:cTn id="35"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27E8C41-09A1-4F56-A52B-DA382E83164D}"/>
              </a:ext>
            </a:extLst>
          </p:cNvPr>
          <p:cNvSpPr txBox="1">
            <a:spLocks/>
          </p:cNvSpPr>
          <p:nvPr/>
        </p:nvSpPr>
        <p:spPr>
          <a:xfrm>
            <a:off x="630936" y="713232"/>
            <a:ext cx="3865626" cy="1197864"/>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nSpc>
                <a:spcPct val="90000"/>
              </a:lnSpc>
              <a:spcAft>
                <a:spcPts val="600"/>
              </a:spcAft>
            </a:pPr>
            <a:r>
              <a:rPr lang="en-US" sz="4100" dirty="0">
                <a:ea typeface="+mj-ea"/>
              </a:rPr>
              <a:t>Why do we care?</a:t>
            </a:r>
          </a:p>
        </p:txBody>
      </p:sp>
      <p:cxnSp>
        <p:nvCxnSpPr>
          <p:cNvPr id="22" name="Straight Connector 2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D9BEACD8-D6A2-4B75-A6C8-79FB69D35AB8}"/>
              </a:ext>
            </a:extLst>
          </p:cNvPr>
          <p:cNvSpPr>
            <a:spLocks noGrp="1"/>
          </p:cNvSpPr>
          <p:nvPr>
            <p:ph sz="half" idx="1"/>
          </p:nvPr>
        </p:nvSpPr>
        <p:spPr>
          <a:xfrm>
            <a:off x="630936" y="2048256"/>
            <a:ext cx="3865626" cy="4123944"/>
          </a:xfrm>
        </p:spPr>
        <p:txBody>
          <a:bodyPr vert="horz" lIns="91440" tIns="45720" rIns="91440" bIns="45720" rtlCol="0" anchor="t">
            <a:normAutofit/>
          </a:bodyPr>
          <a:lstStyle/>
          <a:p>
            <a:pPr marL="457200" indent="-228600">
              <a:lnSpc>
                <a:spcPct val="90000"/>
              </a:lnSpc>
              <a:buFont typeface="Arial" panose="020B0604020202020204" pitchFamily="34" charset="0"/>
              <a:buChar char="•"/>
            </a:pPr>
            <a:r>
              <a:rPr lang="en-US" sz="1600" dirty="0">
                <a:solidFill>
                  <a:schemeClr val="tx1"/>
                </a:solidFill>
              </a:rPr>
              <a:t>Potential to alter any ecosystem where they become established. </a:t>
            </a:r>
          </a:p>
          <a:p>
            <a:pPr marL="457200" indent="-228600">
              <a:lnSpc>
                <a:spcPct val="90000"/>
              </a:lnSpc>
              <a:buFont typeface="Arial" panose="020B0604020202020204" pitchFamily="34" charset="0"/>
              <a:buChar char="•"/>
            </a:pPr>
            <a:r>
              <a:rPr lang="en-US" sz="1600" dirty="0">
                <a:solidFill>
                  <a:schemeClr val="tx1"/>
                </a:solidFill>
              </a:rPr>
              <a:t>Threat to our native Dungeness crab.</a:t>
            </a:r>
          </a:p>
          <a:p>
            <a:pPr lvl="2">
              <a:lnSpc>
                <a:spcPct val="90000"/>
              </a:lnSpc>
            </a:pPr>
            <a:r>
              <a:rPr lang="en-US" sz="1600" dirty="0">
                <a:solidFill>
                  <a:schemeClr val="tx1"/>
                </a:solidFill>
                <a:latin typeface="Ebrima"/>
                <a:ea typeface="Ebrima"/>
                <a:cs typeface="Ebrima"/>
              </a:rPr>
              <a:t>UW study found that European green crab can out compete Dungeness for food and habitat. </a:t>
            </a:r>
            <a:endParaRPr lang="en-US" sz="1600" dirty="0">
              <a:solidFill>
                <a:schemeClr val="tx1"/>
              </a:solidFill>
            </a:endParaRPr>
          </a:p>
          <a:p>
            <a:pPr lvl="2">
              <a:lnSpc>
                <a:spcPct val="90000"/>
              </a:lnSpc>
            </a:pPr>
            <a:r>
              <a:rPr lang="en-US" sz="1600" dirty="0">
                <a:solidFill>
                  <a:schemeClr val="tx1"/>
                </a:solidFill>
              </a:rPr>
              <a:t>They can improve prey-handling skills while foraging.  </a:t>
            </a:r>
          </a:p>
          <a:p>
            <a:pPr marL="457200" indent="-228600">
              <a:lnSpc>
                <a:spcPct val="90000"/>
              </a:lnSpc>
              <a:buFont typeface="Arial" panose="020B0604020202020204" pitchFamily="34" charset="0"/>
              <a:buChar char="•"/>
            </a:pPr>
            <a:r>
              <a:rPr lang="en-US" sz="1600" dirty="0">
                <a:solidFill>
                  <a:schemeClr val="tx1"/>
                </a:solidFill>
              </a:rPr>
              <a:t>Prey on bivalves and other crustaceans (clams, oysters, mussels, small crustaceans).</a:t>
            </a:r>
          </a:p>
          <a:p>
            <a:pPr lvl="2">
              <a:lnSpc>
                <a:spcPct val="90000"/>
              </a:lnSpc>
            </a:pPr>
            <a:r>
              <a:rPr lang="en-US" sz="1600" dirty="0">
                <a:solidFill>
                  <a:schemeClr val="tx1"/>
                </a:solidFill>
                <a:latin typeface="Ebrima"/>
                <a:ea typeface="Ebrima"/>
                <a:cs typeface="Ebrima"/>
              </a:rPr>
              <a:t>Humbolt Bay, CA: manila clam harvest has dropped 40% since establishment. </a:t>
            </a:r>
            <a:endParaRPr lang="en-US" sz="1600" dirty="0">
              <a:solidFill>
                <a:schemeClr val="tx1"/>
              </a:solidFill>
            </a:endParaRPr>
          </a:p>
          <a:p>
            <a:pPr marL="457200" indent="-228600">
              <a:lnSpc>
                <a:spcPct val="90000"/>
              </a:lnSpc>
              <a:buFont typeface="Arial" panose="020B0604020202020204" pitchFamily="34" charset="0"/>
              <a:buChar char="•"/>
            </a:pPr>
            <a:r>
              <a:rPr lang="en-US" sz="1600" dirty="0">
                <a:solidFill>
                  <a:schemeClr val="tx1"/>
                </a:solidFill>
              </a:rPr>
              <a:t>Compete with native fish and shore birds for food.</a:t>
            </a:r>
          </a:p>
          <a:p>
            <a:pPr lvl="1" indent="-228600">
              <a:lnSpc>
                <a:spcPct val="90000"/>
              </a:lnSpc>
              <a:buFont typeface="Arial" panose="020B0604020202020204" pitchFamily="34" charset="0"/>
              <a:buChar char="•"/>
            </a:pPr>
            <a:endParaRPr lang="en-US" sz="1600" dirty="0">
              <a:solidFill>
                <a:schemeClr val="tx1"/>
              </a:solidFill>
              <a:latin typeface="+mn-lt"/>
              <a:ea typeface="+mn-ea"/>
              <a:cs typeface="+mn-cs"/>
            </a:endParaRPr>
          </a:p>
          <a:p>
            <a:pPr marL="530225" lvl="1" indent="-228600">
              <a:lnSpc>
                <a:spcPct val="90000"/>
              </a:lnSpc>
              <a:buFont typeface="Arial" panose="020B0604020202020204" pitchFamily="34" charset="0"/>
              <a:buChar char="•"/>
            </a:pPr>
            <a:endParaRPr lang="en-US" sz="1600" dirty="0">
              <a:solidFill>
                <a:schemeClr val="tx1"/>
              </a:solidFill>
              <a:latin typeface="+mn-lt"/>
              <a:ea typeface="+mn-ea"/>
              <a:cs typeface="Calibri"/>
            </a:endParaRPr>
          </a:p>
          <a:p>
            <a:pPr indent="-228600">
              <a:lnSpc>
                <a:spcPct val="90000"/>
              </a:lnSpc>
              <a:buFont typeface="Arial" panose="020B0604020202020204" pitchFamily="34" charset="0"/>
              <a:buChar char="•"/>
            </a:pPr>
            <a:endParaRPr lang="en-US" sz="1600" dirty="0">
              <a:solidFill>
                <a:schemeClr val="tx1"/>
              </a:solidFill>
              <a:latin typeface="+mn-lt"/>
              <a:ea typeface="+mn-ea"/>
              <a:cs typeface="+mn-cs"/>
            </a:endParaRPr>
          </a:p>
        </p:txBody>
      </p:sp>
      <p:pic>
        <p:nvPicPr>
          <p:cNvPr id="15" name="Picture 14">
            <a:extLst>
              <a:ext uri="{FF2B5EF4-FFF2-40B4-BE49-F238E27FC236}">
                <a16:creationId xmlns:a16="http://schemas.microsoft.com/office/drawing/2014/main" id="{8BF30D41-836C-46C7-B1E6-62A59EDDA0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97" b="6076"/>
          <a:stretch/>
        </p:blipFill>
        <p:spPr>
          <a:xfrm rot="5400000">
            <a:off x="3654334" y="1368334"/>
            <a:ext cx="6858000" cy="4121332"/>
          </a:xfrm>
          <a:prstGeom prst="rect">
            <a:avLst/>
          </a:prstGeom>
        </p:spPr>
      </p:pic>
    </p:spTree>
    <p:extLst>
      <p:ext uri="{BB962C8B-B14F-4D97-AF65-F5344CB8AC3E}">
        <p14:creationId xmlns:p14="http://schemas.microsoft.com/office/powerpoint/2010/main" val="32431973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fade">
                                      <p:cBhvr>
                                        <p:cTn id="39" dur="1000"/>
                                        <p:tgtEl>
                                          <p:spTgt spid="8">
                                            <p:txEl>
                                              <p:pRg st="6" end="6"/>
                                            </p:txEl>
                                          </p:spTgt>
                                        </p:tgtEl>
                                      </p:cBhvr>
                                    </p:animEffect>
                                    <p:anim calcmode="lin" valueType="num">
                                      <p:cBhvr>
                                        <p:cTn id="4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400050" y="-228600"/>
            <a:ext cx="9601200" cy="14859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dirty="0"/>
              <a:t>Where are they found?</a:t>
            </a:r>
          </a:p>
        </p:txBody>
      </p:sp>
      <p:sp>
        <p:nvSpPr>
          <p:cNvPr id="12" name="Content Placeholder 2">
            <a:extLst>
              <a:ext uri="{FF2B5EF4-FFF2-40B4-BE49-F238E27FC236}">
                <a16:creationId xmlns:a16="http://schemas.microsoft.com/office/drawing/2014/main" id="{FBA5EA7F-4901-449B-94F3-E8C2E53261A0}"/>
              </a:ext>
            </a:extLst>
          </p:cNvPr>
          <p:cNvSpPr>
            <a:spLocks noGrp="1"/>
          </p:cNvSpPr>
          <p:nvPr>
            <p:ph sz="half" idx="1"/>
          </p:nvPr>
        </p:nvSpPr>
        <p:spPr>
          <a:xfrm>
            <a:off x="457200" y="1371600"/>
            <a:ext cx="4800600" cy="4754563"/>
          </a:xfrm>
        </p:spPr>
        <p:txBody>
          <a:bodyPr>
            <a:normAutofit fontScale="92500" lnSpcReduction="10000"/>
          </a:bodyPr>
          <a:lstStyle/>
          <a:p>
            <a:pPr marL="457200" indent="-457200">
              <a:buFont typeface="Arial" panose="020B0604020202020204" pitchFamily="34" charset="0"/>
              <a:buChar char="•"/>
            </a:pPr>
            <a:r>
              <a:rPr lang="en-US" dirty="0">
                <a:solidFill>
                  <a:schemeClr val="bg1"/>
                </a:solidFill>
              </a:rPr>
              <a:t>Habitat</a:t>
            </a:r>
          </a:p>
          <a:p>
            <a:pPr lvl="2"/>
            <a:r>
              <a:rPr lang="en-US" dirty="0">
                <a:solidFill>
                  <a:schemeClr val="bg1"/>
                </a:solidFill>
              </a:rPr>
              <a:t>Protected rocky shores</a:t>
            </a:r>
          </a:p>
          <a:p>
            <a:pPr lvl="2"/>
            <a:r>
              <a:rPr lang="en-US" dirty="0">
                <a:solidFill>
                  <a:schemeClr val="bg1"/>
                </a:solidFill>
              </a:rPr>
              <a:t>Cobble beaches</a:t>
            </a:r>
          </a:p>
          <a:p>
            <a:pPr lvl="2"/>
            <a:r>
              <a:rPr lang="en-US" dirty="0" err="1">
                <a:solidFill>
                  <a:schemeClr val="bg1"/>
                </a:solidFill>
              </a:rPr>
              <a:t>Sandflats</a:t>
            </a:r>
            <a:endParaRPr lang="en-US" dirty="0">
              <a:solidFill>
                <a:schemeClr val="bg1"/>
              </a:solidFill>
            </a:endParaRPr>
          </a:p>
          <a:p>
            <a:pPr lvl="2"/>
            <a:r>
              <a:rPr lang="en-US" dirty="0">
                <a:solidFill>
                  <a:schemeClr val="bg1"/>
                </a:solidFill>
              </a:rPr>
              <a:t>Tidal marshes </a:t>
            </a:r>
          </a:p>
          <a:p>
            <a:pPr lvl="2"/>
            <a:r>
              <a:rPr lang="en-US" dirty="0">
                <a:solidFill>
                  <a:schemeClr val="bg1"/>
                </a:solidFill>
              </a:rPr>
              <a:t>Pocket estuaries</a:t>
            </a:r>
          </a:p>
          <a:p>
            <a:pPr marL="457200" indent="-457200">
              <a:buFont typeface="Arial" panose="020B0604020202020204" pitchFamily="34" charset="0"/>
              <a:buChar char="•"/>
            </a:pPr>
            <a:r>
              <a:rPr lang="en-US" dirty="0">
                <a:solidFill>
                  <a:schemeClr val="bg1"/>
                </a:solidFill>
              </a:rPr>
              <a:t>Temperatures 0-33°C (32-92°F)</a:t>
            </a:r>
          </a:p>
          <a:p>
            <a:pPr marL="457200" indent="-457200">
              <a:buFont typeface="Arial" panose="020B0604020202020204" pitchFamily="34" charset="0"/>
              <a:buChar char="•"/>
            </a:pPr>
            <a:r>
              <a:rPr lang="en-US" dirty="0">
                <a:solidFill>
                  <a:schemeClr val="bg1"/>
                </a:solidFill>
              </a:rPr>
              <a:t>They have wide tolerances and can be found in areas you wouldn’t expect to see them. </a:t>
            </a:r>
          </a:p>
        </p:txBody>
      </p:sp>
      <p:pic>
        <p:nvPicPr>
          <p:cNvPr id="13" name="Picture 12">
            <a:extLst>
              <a:ext uri="{FF2B5EF4-FFF2-40B4-BE49-F238E27FC236}">
                <a16:creationId xmlns:a16="http://schemas.microsoft.com/office/drawing/2014/main" id="{2EB37FA0-408A-4108-9A84-4E14C15E6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60348" y="1883353"/>
            <a:ext cx="4094019" cy="3070514"/>
          </a:xfrm>
          <a:prstGeom prst="rect">
            <a:avLst/>
          </a:prstGeom>
        </p:spPr>
      </p:pic>
    </p:spTree>
    <p:extLst>
      <p:ext uri="{BB962C8B-B14F-4D97-AF65-F5344CB8AC3E}">
        <p14:creationId xmlns:p14="http://schemas.microsoft.com/office/powerpoint/2010/main" val="26346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anim calcmode="lin" valueType="num">
                                      <p:cBhvr additive="base">
                                        <p:cTn id="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xEl>
                                              <p:pRg st="7" end="7"/>
                                            </p:txEl>
                                          </p:spTgt>
                                        </p:tgtEl>
                                        <p:attrNameLst>
                                          <p:attrName>style.visibility</p:attrName>
                                        </p:attrNameLst>
                                      </p:cBhvr>
                                      <p:to>
                                        <p:strVal val="visible"/>
                                      </p:to>
                                    </p:set>
                                    <p:animEffect transition="in" filter="fade">
                                      <p:cBhvr>
                                        <p:cTn id="13" dur="1000"/>
                                        <p:tgtEl>
                                          <p:spTgt spid="12">
                                            <p:txEl>
                                              <p:pRg st="7" end="7"/>
                                            </p:txEl>
                                          </p:spTgt>
                                        </p:tgtEl>
                                      </p:cBhvr>
                                    </p:animEffect>
                                    <p:anim calcmode="lin" valueType="num">
                                      <p:cBhvr>
                                        <p:cTn id="14"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7E8C41-09A1-4F56-A52B-DA382E83164D}"/>
              </a:ext>
            </a:extLst>
          </p:cNvPr>
          <p:cNvSpPr txBox="1">
            <a:spLocks/>
          </p:cNvSpPr>
          <p:nvPr/>
        </p:nvSpPr>
        <p:spPr>
          <a:xfrm>
            <a:off x="603504" y="723578"/>
            <a:ext cx="2540329" cy="1645501"/>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nSpc>
                <a:spcPct val="90000"/>
              </a:lnSpc>
              <a:spcAft>
                <a:spcPts val="600"/>
              </a:spcAft>
            </a:pPr>
            <a:r>
              <a:rPr lang="en-US" sz="3700" dirty="0">
                <a:ea typeface="+mj-ea"/>
              </a:rPr>
              <a:t>How do I know if I’ve seen one?</a:t>
            </a:r>
          </a:p>
        </p:txBody>
      </p:sp>
      <p:sp>
        <p:nvSpPr>
          <p:cNvPr id="14" name="Content Placeholder 2">
            <a:extLst>
              <a:ext uri="{FF2B5EF4-FFF2-40B4-BE49-F238E27FC236}">
                <a16:creationId xmlns:a16="http://schemas.microsoft.com/office/drawing/2014/main" id="{A4720BF5-53E8-4B01-8168-3233D8E8B17E}"/>
              </a:ext>
            </a:extLst>
          </p:cNvPr>
          <p:cNvSpPr>
            <a:spLocks noGrp="1"/>
          </p:cNvSpPr>
          <p:nvPr>
            <p:ph idx="1"/>
          </p:nvPr>
        </p:nvSpPr>
        <p:spPr>
          <a:xfrm>
            <a:off x="603504" y="2548467"/>
            <a:ext cx="2540328" cy="3628495"/>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000" dirty="0">
                <a:solidFill>
                  <a:schemeClr val="tx1"/>
                </a:solidFill>
                <a:latin typeface="Ebrima"/>
                <a:ea typeface="Ebrima"/>
                <a:cs typeface="Ebrima"/>
              </a:rPr>
              <a:t>Five spines (marginal teeth)</a:t>
            </a:r>
            <a:endParaRPr lang="en-US" sz="2000" dirty="0">
              <a:solidFill>
                <a:schemeClr val="tx1"/>
              </a:solidFill>
            </a:endParaRPr>
          </a:p>
          <a:p>
            <a:pPr indent="-228600">
              <a:lnSpc>
                <a:spcPct val="90000"/>
              </a:lnSpc>
              <a:buFont typeface="Arial" panose="020B0604020202020204" pitchFamily="34" charset="0"/>
              <a:buChar char="•"/>
            </a:pPr>
            <a:endParaRPr lang="en-US" sz="2000" dirty="0">
              <a:solidFill>
                <a:schemeClr val="tx1"/>
              </a:solidFill>
            </a:endParaRPr>
          </a:p>
          <a:p>
            <a:pPr indent="-228600">
              <a:lnSpc>
                <a:spcPct val="90000"/>
              </a:lnSpc>
              <a:buFont typeface="Arial" panose="020B0604020202020204" pitchFamily="34" charset="0"/>
              <a:buChar char="•"/>
            </a:pPr>
            <a:r>
              <a:rPr lang="en-US" sz="2000" dirty="0">
                <a:solidFill>
                  <a:schemeClr val="tx1"/>
                </a:solidFill>
              </a:rPr>
              <a:t>Not always green</a:t>
            </a:r>
          </a:p>
          <a:p>
            <a:pPr indent="-228600">
              <a:lnSpc>
                <a:spcPct val="90000"/>
              </a:lnSpc>
              <a:buFont typeface="Arial" panose="020B0604020202020204" pitchFamily="34" charset="0"/>
              <a:buChar char="•"/>
            </a:pPr>
            <a:endParaRPr lang="en-US" sz="2000" dirty="0">
              <a:solidFill>
                <a:schemeClr val="tx1"/>
              </a:solidFill>
            </a:endParaRPr>
          </a:p>
          <a:p>
            <a:pPr indent="-228600">
              <a:lnSpc>
                <a:spcPct val="90000"/>
              </a:lnSpc>
              <a:buFont typeface="Arial" panose="020B0604020202020204" pitchFamily="34" charset="0"/>
              <a:buChar char="•"/>
            </a:pPr>
            <a:r>
              <a:rPr lang="en-US" sz="2000" dirty="0">
                <a:solidFill>
                  <a:schemeClr val="tx1"/>
                </a:solidFill>
                <a:latin typeface="Ebrima"/>
                <a:ea typeface="Ebrima"/>
                <a:cs typeface="Ebrima"/>
              </a:rPr>
              <a:t>Can reach four inches (100mm+)</a:t>
            </a:r>
          </a:p>
        </p:txBody>
      </p:sp>
      <p:sp>
        <p:nvSpPr>
          <p:cNvPr id="19" name="Rectangle 18">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3806" y="0"/>
            <a:ext cx="5740194"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321732"/>
            <a:ext cx="3083291"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9128185-F1B3-40D5-8FE1-B50F1F424778}"/>
              </a:ext>
            </a:extLst>
          </p:cNvPr>
          <p:cNvPicPr>
            <a:picLocks noChangeAspect="1"/>
          </p:cNvPicPr>
          <p:nvPr/>
        </p:nvPicPr>
        <p:blipFill>
          <a:blip r:embed="rId3"/>
          <a:stretch>
            <a:fillRect/>
          </a:stretch>
        </p:blipFill>
        <p:spPr>
          <a:xfrm>
            <a:off x="3757097" y="1092952"/>
            <a:ext cx="2831924" cy="2123943"/>
          </a:xfrm>
          <a:prstGeom prst="rect">
            <a:avLst/>
          </a:prstGeom>
        </p:spPr>
      </p:pic>
      <p:sp>
        <p:nvSpPr>
          <p:cNvPr id="23" name="Rectangle 22">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21732"/>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photographs of different colour-morphs of green crabs Carcinus maenas courtesy Iain McGaw, Ocean Sciences Centre, Memorial University, Newfoundland">
            <a:extLst>
              <a:ext uri="{FF2B5EF4-FFF2-40B4-BE49-F238E27FC236}">
                <a16:creationId xmlns:a16="http://schemas.microsoft.com/office/drawing/2014/main" id="{644B45BE-1D2F-437F-A301-EDC4C6D5E3C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5400000">
            <a:off x="6515267" y="993912"/>
            <a:ext cx="2717800" cy="167824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105" y="4155753"/>
            <a:ext cx="3083291"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3AC5795-53DE-4621-8D17-163BC187911A}"/>
              </a:ext>
            </a:extLst>
          </p:cNvPr>
          <p:cNvPicPr>
            <a:picLocks noChangeAspect="1"/>
          </p:cNvPicPr>
          <p:nvPr/>
        </p:nvPicPr>
        <p:blipFill>
          <a:blip r:embed="rId5"/>
          <a:stretch>
            <a:fillRect/>
          </a:stretch>
        </p:blipFill>
        <p:spPr>
          <a:xfrm>
            <a:off x="3757097" y="4336836"/>
            <a:ext cx="2831924" cy="2028506"/>
          </a:xfrm>
          <a:prstGeom prst="rect">
            <a:avLst/>
          </a:prstGeom>
        </p:spPr>
      </p:pic>
      <p:sp>
        <p:nvSpPr>
          <p:cNvPr id="27" name="Rectangle 26">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8617" y="3509431"/>
            <a:ext cx="2074512"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7B5C015-FC24-4FE9-80DB-8C6AB0221222}"/>
              </a:ext>
            </a:extLst>
          </p:cNvPr>
          <p:cNvPicPr>
            <a:picLocks noChangeAspect="1"/>
          </p:cNvPicPr>
          <p:nvPr/>
        </p:nvPicPr>
        <p:blipFill>
          <a:blip r:embed="rId6"/>
          <a:stretch>
            <a:fillRect/>
          </a:stretch>
        </p:blipFill>
        <p:spPr>
          <a:xfrm>
            <a:off x="6959729" y="4213230"/>
            <a:ext cx="1828877" cy="1627700"/>
          </a:xfrm>
          <a:prstGeom prst="rect">
            <a:avLst/>
          </a:prstGeom>
        </p:spPr>
      </p:pic>
      <p:sp>
        <p:nvSpPr>
          <p:cNvPr id="17" name="TextBox 16">
            <a:extLst>
              <a:ext uri="{FF2B5EF4-FFF2-40B4-BE49-F238E27FC236}">
                <a16:creationId xmlns:a16="http://schemas.microsoft.com/office/drawing/2014/main" id="{675BC6EE-67D1-4D7F-A126-7D8FF5C6BC04}"/>
              </a:ext>
            </a:extLst>
          </p:cNvPr>
          <p:cNvSpPr txBox="1"/>
          <p:nvPr/>
        </p:nvSpPr>
        <p:spPr>
          <a:xfrm>
            <a:off x="3655265" y="3742046"/>
            <a:ext cx="3086101" cy="215444"/>
          </a:xfrm>
          <a:prstGeom prst="rect">
            <a:avLst/>
          </a:prstGeom>
          <a:noFill/>
        </p:spPr>
        <p:txBody>
          <a:bodyPr wrap="none" rtlCol="0">
            <a:spAutoFit/>
          </a:bodyPr>
          <a:lstStyle/>
          <a:p>
            <a:r>
              <a:rPr lang="en-US" sz="800" dirty="0">
                <a:solidFill>
                  <a:schemeClr val="bg1"/>
                </a:solidFill>
              </a:rPr>
              <a:t>https://pugetsoundblogs.com/waterways/files/2016/09/diagram.jpg </a:t>
            </a:r>
          </a:p>
        </p:txBody>
      </p:sp>
      <p:sp>
        <p:nvSpPr>
          <p:cNvPr id="4" name="Rectangle 3">
            <a:extLst>
              <a:ext uri="{FF2B5EF4-FFF2-40B4-BE49-F238E27FC236}">
                <a16:creationId xmlns:a16="http://schemas.microsoft.com/office/drawing/2014/main" id="{43D6B761-87B6-4D13-937B-EC38A0E5E1AE}"/>
              </a:ext>
            </a:extLst>
          </p:cNvPr>
          <p:cNvSpPr/>
          <p:nvPr/>
        </p:nvSpPr>
        <p:spPr>
          <a:xfrm>
            <a:off x="3617165" y="6353703"/>
            <a:ext cx="4572000" cy="215444"/>
          </a:xfrm>
          <a:prstGeom prst="rect">
            <a:avLst/>
          </a:prstGeom>
        </p:spPr>
        <p:txBody>
          <a:bodyPr>
            <a:spAutoFit/>
          </a:bodyPr>
          <a:lstStyle/>
          <a:p>
            <a:r>
              <a:rPr lang="en-US" sz="800" dirty="0">
                <a:solidFill>
                  <a:schemeClr val="bg1"/>
                </a:solidFill>
              </a:rPr>
              <a:t>Jeff Adams  (WSG) Presentation (Stevens et al 2014)</a:t>
            </a:r>
          </a:p>
        </p:txBody>
      </p:sp>
      <p:sp>
        <p:nvSpPr>
          <p:cNvPr id="5" name="Rectangle 4">
            <a:extLst>
              <a:ext uri="{FF2B5EF4-FFF2-40B4-BE49-F238E27FC236}">
                <a16:creationId xmlns:a16="http://schemas.microsoft.com/office/drawing/2014/main" id="{20722DD0-4EBB-4D44-9C64-B3419E354DC8}"/>
              </a:ext>
            </a:extLst>
          </p:cNvPr>
          <p:cNvSpPr/>
          <p:nvPr/>
        </p:nvSpPr>
        <p:spPr>
          <a:xfrm>
            <a:off x="6848994" y="6068553"/>
            <a:ext cx="1874671" cy="338554"/>
          </a:xfrm>
          <a:prstGeom prst="rect">
            <a:avLst/>
          </a:prstGeom>
        </p:spPr>
        <p:txBody>
          <a:bodyPr wrap="square">
            <a:spAutoFit/>
          </a:bodyPr>
          <a:lstStyle/>
          <a:p>
            <a:r>
              <a:rPr lang="en-US" sz="800" dirty="0">
                <a:solidFill>
                  <a:schemeClr val="bg1"/>
                </a:solidFill>
              </a:rPr>
              <a:t>http://www.flickriver.com/photos/tags/europeangreencrab/</a:t>
            </a:r>
          </a:p>
        </p:txBody>
      </p:sp>
      <p:sp>
        <p:nvSpPr>
          <p:cNvPr id="6" name="Rectangle 5">
            <a:extLst>
              <a:ext uri="{FF2B5EF4-FFF2-40B4-BE49-F238E27FC236}">
                <a16:creationId xmlns:a16="http://schemas.microsoft.com/office/drawing/2014/main" id="{4E260DF7-7652-41EA-AE6A-3671A4C9DE17}"/>
              </a:ext>
            </a:extLst>
          </p:cNvPr>
          <p:cNvSpPr/>
          <p:nvPr/>
        </p:nvSpPr>
        <p:spPr>
          <a:xfrm>
            <a:off x="6904361" y="3057066"/>
            <a:ext cx="1939612" cy="338554"/>
          </a:xfrm>
          <a:prstGeom prst="rect">
            <a:avLst/>
          </a:prstGeom>
        </p:spPr>
        <p:txBody>
          <a:bodyPr wrap="square">
            <a:spAutoFit/>
          </a:bodyPr>
          <a:lstStyle/>
          <a:p>
            <a:r>
              <a:rPr lang="en-US" sz="800" dirty="0">
                <a:solidFill>
                  <a:schemeClr val="bg1"/>
                </a:solidFill>
              </a:rPr>
              <a:t>http://www.asnailsodyssey.com/LEARNABOUT/CRAB/crabComp2.php</a:t>
            </a:r>
          </a:p>
        </p:txBody>
      </p:sp>
    </p:spTree>
    <p:extLst>
      <p:ext uri="{BB962C8B-B14F-4D97-AF65-F5344CB8AC3E}">
        <p14:creationId xmlns:p14="http://schemas.microsoft.com/office/powerpoint/2010/main" val="250515711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  AutoRecovered" id="{2445D2C0-9D2F-47F7-A776-04DE4A574B10}" vid="{F200D439-BCCC-42C2-B7BA-C3B2456475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02CE9-C842-4364-B4B7-D0E6570675C7}">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6697dfbd-1ba5-4f97-98d5-8152b8deaee0"/>
    <ds:schemaRef ds:uri="http://purl.org/dc/dcmitype/"/>
    <ds:schemaRef ds:uri="http://purl.org/dc/elements/1.1/"/>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FD91BCC9-5257-4608-89A2-7FB03C2D05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dfbd-1ba5-4f97-98d5-8152b8dea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2501</TotalTime>
  <Words>1075</Words>
  <Application>Microsoft Office PowerPoint</Application>
  <PresentationFormat>On-screen Show (4:3)</PresentationFormat>
  <Paragraphs>137</Paragraphs>
  <Slides>18</Slides>
  <Notes>9</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Aquatic Invasive Species</vt:lpstr>
      <vt:lpstr>PowerPoint Presentation</vt:lpstr>
      <vt:lpstr>AIS of greatest concern for Washington </vt:lpstr>
      <vt:lpstr>European Green Crab (Carcinus maenas)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Althauser, Leia J (DFW)</cp:lastModifiedBy>
  <cp:revision>188</cp:revision>
  <cp:lastPrinted>2019-02-14T22:06:05Z</cp:lastPrinted>
  <dcterms:created xsi:type="dcterms:W3CDTF">2014-07-25T19:35:40Z</dcterms:created>
  <dcterms:modified xsi:type="dcterms:W3CDTF">2021-04-21T21:57:25Z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ies>
</file>