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96" r:id="rId5"/>
    <p:sldId id="292" r:id="rId6"/>
    <p:sldId id="293" r:id="rId7"/>
    <p:sldId id="332" r:id="rId8"/>
    <p:sldId id="331" r:id="rId9"/>
    <p:sldId id="333" r:id="rId10"/>
    <p:sldId id="263" r:id="rId11"/>
    <p:sldId id="347" r:id="rId12"/>
    <p:sldId id="336" r:id="rId13"/>
    <p:sldId id="326" r:id="rId14"/>
    <p:sldId id="334" r:id="rId15"/>
    <p:sldId id="335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057F28-CFFB-4136-8265-D454490FBABC}">
          <p14:sldIdLst>
            <p14:sldId id="296"/>
            <p14:sldId id="292"/>
            <p14:sldId id="293"/>
            <p14:sldId id="332"/>
            <p14:sldId id="331"/>
            <p14:sldId id="333"/>
            <p14:sldId id="263"/>
            <p14:sldId id="347"/>
          </p14:sldIdLst>
        </p14:section>
        <p14:section name="Part two: A deeper dive into herps." id="{7FDCCFEF-A910-4886-8A3E-67AD0A47FC6B}">
          <p14:sldIdLst>
            <p14:sldId id="336"/>
            <p14:sldId id="326"/>
            <p14:sldId id="334"/>
            <p14:sldId id="335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omker, Rachel A (DFW)" initials="BRA(" lastIdx="10" clrIdx="0">
    <p:extLst>
      <p:ext uri="{19B8F6BF-5375-455C-9EA6-DF929625EA0E}">
        <p15:presenceInfo xmlns:p15="http://schemas.microsoft.com/office/powerpoint/2012/main" userId="S::Rachel.Blomker@dfw.wa.gov::817ef989-4f04-4ea5-8348-0b45625610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1DA"/>
    <a:srgbClr val="067B54"/>
    <a:srgbClr val="0F7BAA"/>
    <a:srgbClr val="FFD046"/>
    <a:srgbClr val="169B7E"/>
    <a:srgbClr val="4FBEB7"/>
    <a:srgbClr val="579FD1"/>
    <a:srgbClr val="3AB54A"/>
    <a:srgbClr val="FFFFFF"/>
    <a:srgbClr val="B8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12181C-03B5-4067-BEF0-85403B85068A}" v="88" dt="2021-04-30T13:10:21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59" autoAdjust="0"/>
  </p:normalViewPr>
  <p:slideViewPr>
    <p:cSldViewPr>
      <p:cViewPr varScale="1">
        <p:scale>
          <a:sx n="102" d="100"/>
          <a:sy n="102" d="100"/>
        </p:scale>
        <p:origin x="10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928"/>
        <p:guide pos="2208"/>
      </p:guideLst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mker, Rachel A (DFW)" userId="817ef989-4f04-4ea5-8348-0b4562561095" providerId="ADAL" clId="{3155D17E-FECD-CC4B-A570-6AD890FC45D4}"/>
    <pc:docChg chg="modSld">
      <pc:chgData name="Blomker, Rachel A (DFW)" userId="817ef989-4f04-4ea5-8348-0b4562561095" providerId="ADAL" clId="{3155D17E-FECD-CC4B-A570-6AD890FC45D4}" dt="2021-04-29T21:52:40.354" v="11" actId="1076"/>
      <pc:docMkLst>
        <pc:docMk/>
      </pc:docMkLst>
      <pc:sldChg chg="addCm">
        <pc:chgData name="Blomker, Rachel A (DFW)" userId="817ef989-4f04-4ea5-8348-0b4562561095" providerId="ADAL" clId="{3155D17E-FECD-CC4B-A570-6AD890FC45D4}" dt="2021-04-29T21:47:23.412" v="3" actId="1589"/>
        <pc:sldMkLst>
          <pc:docMk/>
          <pc:sldMk cId="0" sldId="326"/>
        </pc:sldMkLst>
      </pc:sldChg>
      <pc:sldChg chg="addCm">
        <pc:chgData name="Blomker, Rachel A (DFW)" userId="817ef989-4f04-4ea5-8348-0b4562561095" providerId="ADAL" clId="{3155D17E-FECD-CC4B-A570-6AD890FC45D4}" dt="2021-04-29T21:46:08.088" v="0" actId="1589"/>
        <pc:sldMkLst>
          <pc:docMk/>
          <pc:sldMk cId="1911504024" sldId="331"/>
        </pc:sldMkLst>
      </pc:sldChg>
      <pc:sldChg chg="addCm">
        <pc:chgData name="Blomker, Rachel A (DFW)" userId="817ef989-4f04-4ea5-8348-0b4562561095" providerId="ADAL" clId="{3155D17E-FECD-CC4B-A570-6AD890FC45D4}" dt="2021-04-29T21:47:42.769" v="4" actId="1589"/>
        <pc:sldMkLst>
          <pc:docMk/>
          <pc:sldMk cId="1508309519" sldId="334"/>
        </pc:sldMkLst>
      </pc:sldChg>
      <pc:sldChg chg="addCm">
        <pc:chgData name="Blomker, Rachel A (DFW)" userId="817ef989-4f04-4ea5-8348-0b4562561095" providerId="ADAL" clId="{3155D17E-FECD-CC4B-A570-6AD890FC45D4}" dt="2021-04-29T21:47:10.700" v="2" actId="1589"/>
        <pc:sldMkLst>
          <pc:docMk/>
          <pc:sldMk cId="1089279424" sldId="336"/>
        </pc:sldMkLst>
      </pc:sldChg>
      <pc:sldChg chg="addCm">
        <pc:chgData name="Blomker, Rachel A (DFW)" userId="817ef989-4f04-4ea5-8348-0b4562561095" providerId="ADAL" clId="{3155D17E-FECD-CC4B-A570-6AD890FC45D4}" dt="2021-04-29T21:48:10.474" v="5" actId="1589"/>
        <pc:sldMkLst>
          <pc:docMk/>
          <pc:sldMk cId="296164101" sldId="338"/>
        </pc:sldMkLst>
      </pc:sldChg>
      <pc:sldChg chg="addCm">
        <pc:chgData name="Blomker, Rachel A (DFW)" userId="817ef989-4f04-4ea5-8348-0b4562561095" providerId="ADAL" clId="{3155D17E-FECD-CC4B-A570-6AD890FC45D4}" dt="2021-04-29T21:48:24.674" v="6" actId="1589"/>
        <pc:sldMkLst>
          <pc:docMk/>
          <pc:sldMk cId="443578889" sldId="339"/>
        </pc:sldMkLst>
      </pc:sldChg>
      <pc:sldChg chg="addCm">
        <pc:chgData name="Blomker, Rachel A (DFW)" userId="817ef989-4f04-4ea5-8348-0b4562561095" providerId="ADAL" clId="{3155D17E-FECD-CC4B-A570-6AD890FC45D4}" dt="2021-04-29T21:49:37.835" v="7" actId="1589"/>
        <pc:sldMkLst>
          <pc:docMk/>
          <pc:sldMk cId="1615390421" sldId="340"/>
        </pc:sldMkLst>
      </pc:sldChg>
      <pc:sldChg chg="addCm">
        <pc:chgData name="Blomker, Rachel A (DFW)" userId="817ef989-4f04-4ea5-8348-0b4562561095" providerId="ADAL" clId="{3155D17E-FECD-CC4B-A570-6AD890FC45D4}" dt="2021-04-29T21:50:43.039" v="8" actId="1589"/>
        <pc:sldMkLst>
          <pc:docMk/>
          <pc:sldMk cId="4273540013" sldId="343"/>
        </pc:sldMkLst>
      </pc:sldChg>
      <pc:sldChg chg="modSp addCm">
        <pc:chgData name="Blomker, Rachel A (DFW)" userId="817ef989-4f04-4ea5-8348-0b4562561095" providerId="ADAL" clId="{3155D17E-FECD-CC4B-A570-6AD890FC45D4}" dt="2021-04-29T21:52:40.354" v="11" actId="1076"/>
        <pc:sldMkLst>
          <pc:docMk/>
          <pc:sldMk cId="1289536060" sldId="346"/>
        </pc:sldMkLst>
        <pc:spChg chg="mod">
          <ac:chgData name="Blomker, Rachel A (DFW)" userId="817ef989-4f04-4ea5-8348-0b4562561095" providerId="ADAL" clId="{3155D17E-FECD-CC4B-A570-6AD890FC45D4}" dt="2021-04-29T21:52:40.354" v="11" actId="1076"/>
          <ac:spMkLst>
            <pc:docMk/>
            <pc:sldMk cId="1289536060" sldId="346"/>
            <ac:spMk id="7" creationId="{D757F5CC-5499-4D58-BC02-25CB805C6C11}"/>
          </ac:spMkLst>
        </pc:spChg>
      </pc:sldChg>
      <pc:sldChg chg="addCm">
        <pc:chgData name="Blomker, Rachel A (DFW)" userId="817ef989-4f04-4ea5-8348-0b4562561095" providerId="ADAL" clId="{3155D17E-FECD-CC4B-A570-6AD890FC45D4}" dt="2021-04-29T21:46:43.255" v="1" actId="1589"/>
        <pc:sldMkLst>
          <pc:docMk/>
          <pc:sldMk cId="901967300" sldId="347"/>
        </pc:sldMkLst>
      </pc:sldChg>
    </pc:docChg>
  </pc:docChgLst>
  <pc:docChgLst>
    <pc:chgData name="Althauser, Leia J (DFW)" userId="S::leia.althauser@dfw.wa.gov::2503323c-6ace-4802-b9cc-5c9d65b327be" providerId="AD" clId="Web-{8812181C-03B5-4067-BEF0-85403B85068A}"/>
    <pc:docChg chg="modSld">
      <pc:chgData name="Althauser, Leia J (DFW)" userId="S::leia.althauser@dfw.wa.gov::2503323c-6ace-4802-b9cc-5c9d65b327be" providerId="AD" clId="Web-{8812181C-03B5-4067-BEF0-85403B85068A}" dt="2021-04-30T13:10:20.865" v="47" actId="20577"/>
      <pc:docMkLst>
        <pc:docMk/>
      </pc:docMkLst>
      <pc:sldChg chg="modSp delCm">
        <pc:chgData name="Althauser, Leia J (DFW)" userId="S::leia.althauser@dfw.wa.gov::2503323c-6ace-4802-b9cc-5c9d65b327be" providerId="AD" clId="Web-{8812181C-03B5-4067-BEF0-85403B85068A}" dt="2021-04-30T13:06:38.081" v="12" actId="20577"/>
        <pc:sldMkLst>
          <pc:docMk/>
          <pc:sldMk cId="0" sldId="326"/>
        </pc:sldMkLst>
        <pc:spChg chg="mod">
          <ac:chgData name="Althauser, Leia J (DFW)" userId="S::leia.althauser@dfw.wa.gov::2503323c-6ace-4802-b9cc-5c9d65b327be" providerId="AD" clId="Web-{8812181C-03B5-4067-BEF0-85403B85068A}" dt="2021-04-30T13:06:38.081" v="12" actId="20577"/>
          <ac:spMkLst>
            <pc:docMk/>
            <pc:sldMk cId="0" sldId="326"/>
            <ac:spMk id="4" creationId="{8195E5ED-8962-46D0-9890-685B2818E5BB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3:02.985" v="1"/>
        <pc:sldMkLst>
          <pc:docMk/>
          <pc:sldMk cId="1911504024" sldId="331"/>
        </pc:sldMkLst>
        <pc:spChg chg="mod">
          <ac:chgData name="Althauser, Leia J (DFW)" userId="S::leia.althauser@dfw.wa.gov::2503323c-6ace-4802-b9cc-5c9d65b327be" providerId="AD" clId="Web-{8812181C-03B5-4067-BEF0-85403B85068A}" dt="2021-04-30T13:02:59.563" v="0" actId="20577"/>
          <ac:spMkLst>
            <pc:docMk/>
            <pc:sldMk cId="1911504024" sldId="331"/>
            <ac:spMk id="8" creationId="{00000000-0000-0000-0000-000000000000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6:46.550" v="14"/>
        <pc:sldMkLst>
          <pc:docMk/>
          <pc:sldMk cId="1508309519" sldId="334"/>
        </pc:sldMkLst>
        <pc:spChg chg="mod">
          <ac:chgData name="Althauser, Leia J (DFW)" userId="S::leia.althauser@dfw.wa.gov::2503323c-6ace-4802-b9cc-5c9d65b327be" providerId="AD" clId="Web-{8812181C-03B5-4067-BEF0-85403B85068A}" dt="2021-04-30T13:06:43.315" v="13" actId="20577"/>
          <ac:spMkLst>
            <pc:docMk/>
            <pc:sldMk cId="1508309519" sldId="334"/>
            <ac:spMk id="4" creationId="{8195E5ED-8962-46D0-9890-685B2818E5BB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6:21.315" v="9" actId="20577"/>
        <pc:sldMkLst>
          <pc:docMk/>
          <pc:sldMk cId="1089279424" sldId="336"/>
        </pc:sldMkLst>
        <pc:spChg chg="mod">
          <ac:chgData name="Althauser, Leia J (DFW)" userId="S::leia.althauser@dfw.wa.gov::2503323c-6ace-4802-b9cc-5c9d65b327be" providerId="AD" clId="Web-{8812181C-03B5-4067-BEF0-85403B85068A}" dt="2021-04-30T13:06:21.315" v="9" actId="20577"/>
          <ac:spMkLst>
            <pc:docMk/>
            <pc:sldMk cId="1089279424" sldId="336"/>
            <ac:spMk id="6" creationId="{548871F8-40F6-44CA-80EE-3C8ADE00E351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6:55.487" v="16"/>
        <pc:sldMkLst>
          <pc:docMk/>
          <pc:sldMk cId="296164101" sldId="338"/>
        </pc:sldMkLst>
        <pc:spChg chg="mod">
          <ac:chgData name="Althauser, Leia J (DFW)" userId="S::leia.althauser@dfw.wa.gov::2503323c-6ace-4802-b9cc-5c9d65b327be" providerId="AD" clId="Web-{8812181C-03B5-4067-BEF0-85403B85068A}" dt="2021-04-30T13:06:52.847" v="15" actId="20577"/>
          <ac:spMkLst>
            <pc:docMk/>
            <pc:sldMk cId="296164101" sldId="338"/>
            <ac:spMk id="2" creationId="{D2CE0C33-C9EF-4B68-AAC6-699A768FC3F1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7:16.738" v="25" actId="20577"/>
        <pc:sldMkLst>
          <pc:docMk/>
          <pc:sldMk cId="443578889" sldId="339"/>
        </pc:sldMkLst>
        <pc:spChg chg="mod">
          <ac:chgData name="Althauser, Leia J (DFW)" userId="S::leia.althauser@dfw.wa.gov::2503323c-6ace-4802-b9cc-5c9d65b327be" providerId="AD" clId="Web-{8812181C-03B5-4067-BEF0-85403B85068A}" dt="2021-04-30T13:07:16.738" v="25" actId="20577"/>
          <ac:spMkLst>
            <pc:docMk/>
            <pc:sldMk cId="443578889" sldId="339"/>
            <ac:spMk id="2" creationId="{D2CE0C33-C9EF-4B68-AAC6-699A768FC3F1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9:52.427" v="36"/>
        <pc:sldMkLst>
          <pc:docMk/>
          <pc:sldMk cId="1615390421" sldId="340"/>
        </pc:sldMkLst>
        <pc:spChg chg="mod">
          <ac:chgData name="Althauser, Leia J (DFW)" userId="S::leia.althauser@dfw.wa.gov::2503323c-6ace-4802-b9cc-5c9d65b327be" providerId="AD" clId="Web-{8812181C-03B5-4067-BEF0-85403B85068A}" dt="2021-04-30T13:09:47.255" v="35" actId="20577"/>
          <ac:spMkLst>
            <pc:docMk/>
            <pc:sldMk cId="1615390421" sldId="340"/>
            <ac:spMk id="2" creationId="{D2CE0C33-C9EF-4B68-AAC6-699A768FC3F1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10:20.865" v="47" actId="20577"/>
        <pc:sldMkLst>
          <pc:docMk/>
          <pc:sldMk cId="4273540013" sldId="343"/>
        </pc:sldMkLst>
        <pc:spChg chg="mod">
          <ac:chgData name="Althauser, Leia J (DFW)" userId="S::leia.althauser@dfw.wa.gov::2503323c-6ace-4802-b9cc-5c9d65b327be" providerId="AD" clId="Web-{8812181C-03B5-4067-BEF0-85403B85068A}" dt="2021-04-30T13:10:20.865" v="47" actId="20577"/>
          <ac:spMkLst>
            <pc:docMk/>
            <pc:sldMk cId="4273540013" sldId="343"/>
            <ac:spMk id="7" creationId="{D757F5CC-5499-4D58-BC02-25CB805C6C11}"/>
          </ac:spMkLst>
        </pc:spChg>
      </pc:sldChg>
      <pc:sldChg chg="modSp delCm">
        <pc:chgData name="Althauser, Leia J (DFW)" userId="S::leia.althauser@dfw.wa.gov::2503323c-6ace-4802-b9cc-5c9d65b327be" providerId="AD" clId="Web-{8812181C-03B5-4067-BEF0-85403B85068A}" dt="2021-04-30T13:03:38.485" v="4" actId="20577"/>
        <pc:sldMkLst>
          <pc:docMk/>
          <pc:sldMk cId="901967300" sldId="347"/>
        </pc:sldMkLst>
        <pc:spChg chg="mod">
          <ac:chgData name="Althauser, Leia J (DFW)" userId="S::leia.althauser@dfw.wa.gov::2503323c-6ace-4802-b9cc-5c9d65b327be" providerId="AD" clId="Web-{8812181C-03B5-4067-BEF0-85403B85068A}" dt="2021-04-30T13:03:38.485" v="4" actId="20577"/>
          <ac:spMkLst>
            <pc:docMk/>
            <pc:sldMk cId="901967300" sldId="347"/>
            <ac:spMk id="9" creationId="{D2C35B2C-927C-4FA3-918E-F6C5088B1C6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Pronounced herp-a-tall-o-</a:t>
            </a:r>
            <a:r>
              <a:rPr lang="en-US" dirty="0" err="1"/>
              <a:t>gie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35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means they hide from their prey, or hide from their predators.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if they know what camouflage is before clicking.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13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33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Ecosystem services are benefits that people get from ecosystems and wildlife.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34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21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3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if they can recall what is special about amphibian skin.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6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should always be careful about what we put into our stormwater drains, on our lawns and in our gardens. Any chemical runoff may harm amphibians.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9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many amphibians start dying, this could mean the ecosystem is in trouble!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41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many amphibians start dying, this could mean the ecosystem is in trouble!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6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clicking the answer, ask students if they can guess what a herp or herpetofauna is. (Based on the opening slide they should be able to guess). </a:t>
            </a:r>
          </a:p>
          <a:p>
            <a:endParaRPr lang="en-US" dirty="0"/>
          </a:p>
          <a:p>
            <a:r>
              <a:rPr lang="en-US" dirty="0"/>
              <a:t>After you introduce the definition, click and introduce the pictures. Have students guess which one is an amphibian and which is a reptile.  After they guess reveal the answers. Ask students if they can think of other examples of reptiles or amphibians other than frogs and snakes. You can write answers in a new text box on this slide or on a white board or virtual whiteboard.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2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introducing the three types of reptiles found in Washington, ask students if they can guess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8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introducing the three types of reptiles found in Washington, ask students if they can guess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0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clicking text, ask students to try and guess why scientists will group reptiles and amphibians together as, “herps”.</a:t>
            </a:r>
          </a:p>
          <a:p>
            <a:r>
              <a:rPr lang="en-US" dirty="0"/>
              <a:t>After introducing that both animals are cold-blooded, ask students what they think cold-blooded means.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information students just learned, they will organize similarities and differences of reptiles and amphibians into a Venn diagram. You may choose to have students work with a partner (recommended for younger grades) or work by themselves (for older students). </a:t>
            </a:r>
          </a:p>
          <a:p>
            <a:endParaRPr lang="en-US" dirty="0"/>
          </a:p>
          <a:p>
            <a:r>
              <a:rPr lang="en-US" dirty="0"/>
              <a:t>Don’t reveal the information until next class when you review students’ Venn diagrams.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4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why they think there are so many different types of reptiles and amphibians.– Washington has many different types of ecosystems and habitats that support a variety of species. </a:t>
            </a:r>
          </a:p>
          <a:p>
            <a:endParaRPr lang="en-US" dirty="0"/>
          </a:p>
          <a:p>
            <a:r>
              <a:rPr lang="en-US" dirty="0"/>
              <a:t>This variety of ecosystems, habitats and species is called biodiversity.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if they know what camouflage is before clicking.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22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if they know what camouflage is before clicking.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8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A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fld id="{82765077-33CD-41D0-80AC-47D3807B673C}" type="datetime1">
              <a:rPr lang="en-US" smtClean="0"/>
              <a:t>6/7/2021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11" y="5485865"/>
            <a:ext cx="1620377" cy="10901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429000"/>
            <a:ext cx="9144000" cy="76200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A5E-8619-44AD-8680-5D858FB0E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922B-BF29-4915-98DA-916F1ADF4C66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44910" y="274638"/>
            <a:ext cx="8241890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44910" y="1582257"/>
            <a:ext cx="8241890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898712" y="6508791"/>
            <a:ext cx="28956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25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538476"/>
            <a:ext cx="2133600" cy="2433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FD19E62-BC16-499C-BCF6-4003BBF36118}" type="datetime1">
              <a:rPr lang="en-US" smtClean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510746"/>
            <a:ext cx="2895600" cy="27105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51A-E2C5-4ED2-9BAB-00060720D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BE2-5F6F-4D5C-8A50-5303070F8DA4}" type="datetime1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452574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9B539B5-AD2A-4CAB-A137-2BA90BE6C7D9}" type="datetime1">
              <a:rPr lang="en-US" smtClean="0"/>
              <a:t>6/7/2021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507501"/>
            <a:ext cx="2895600" cy="2742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en-US" dirty="0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422-9406-4CD4-B40A-16DCF7B2BFBB}" type="datetime1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8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666E-D208-4C7F-B43B-32840E55BEDD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uQjs_ERFy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mqEAVVPPUo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mAAjr8Ej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459" y="3600450"/>
            <a:ext cx="4696472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kern="1200" dirty="0">
                <a:ea typeface="+mj-ea"/>
              </a:rPr>
              <a:t>Herpetology:  </a:t>
            </a:r>
            <a:br>
              <a:rPr lang="en-US" sz="3300" kern="1200" dirty="0">
                <a:ea typeface="+mj-ea"/>
              </a:rPr>
            </a:br>
            <a:r>
              <a:rPr lang="en-US" sz="3300" kern="1200" dirty="0">
                <a:ea typeface="+mj-ea"/>
              </a:rPr>
              <a:t>the study of </a:t>
            </a:r>
            <a:r>
              <a:rPr lang="en-US" sz="4000" kern="1200" dirty="0">
                <a:ea typeface="+mj-ea"/>
              </a:rPr>
              <a:t>reptiles and </a:t>
            </a:r>
            <a:r>
              <a:rPr lang="en-US" sz="4000" dirty="0">
                <a:ea typeface="+mj-ea"/>
              </a:rPr>
              <a:t>a</a:t>
            </a:r>
            <a:r>
              <a:rPr lang="en-US" sz="4000" kern="1200" dirty="0">
                <a:ea typeface="+mj-ea"/>
              </a:rPr>
              <a:t>mphibians</a:t>
            </a:r>
            <a:endParaRPr lang="en-US" sz="3300" kern="1200" dirty="0">
              <a:ea typeface="+mj-ea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3466"/>
            <a:ext cx="4161778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outdoor, grass, frog, rock&#10;&#10;Description automatically generated">
            <a:extLst>
              <a:ext uri="{FF2B5EF4-FFF2-40B4-BE49-F238E27FC236}">
                <a16:creationId xmlns:a16="http://schemas.microsoft.com/office/drawing/2014/main" id="{44DACFE8-8D54-4B70-ABF6-FB121AC37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r="21029" b="3"/>
          <a:stretch/>
        </p:blipFill>
        <p:spPr>
          <a:xfrm>
            <a:off x="20" y="647373"/>
            <a:ext cx="4038828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5322" y="1"/>
            <a:ext cx="336042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52F87D-6EF5-4ABC-99FC-9EA955324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-4"/>
          <a:stretch/>
        </p:blipFill>
        <p:spPr>
          <a:xfrm>
            <a:off x="4048766" y="1"/>
            <a:ext cx="3113532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Camouflage 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5E5ED-8962-46D0-9890-685B2818E5BB}"/>
              </a:ext>
            </a:extLst>
          </p:cNvPr>
          <p:cNvSpPr txBox="1"/>
          <p:nvPr/>
        </p:nvSpPr>
        <p:spPr>
          <a:xfrm>
            <a:off x="465174" y="1314450"/>
            <a:ext cx="83359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Camouflage is protective coloring or another physical feature that conceals an animal and enables it to blend into its surroundings. </a:t>
            </a:r>
            <a:endParaRPr lang="en-US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7DACD-971E-4D00-A821-E78840617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2231"/>
            <a:ext cx="5429250" cy="40719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Camouflage 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5E5ED-8962-46D0-9890-685B2818E5BB}"/>
              </a:ext>
            </a:extLst>
          </p:cNvPr>
          <p:cNvSpPr txBox="1"/>
          <p:nvPr/>
        </p:nvSpPr>
        <p:spPr>
          <a:xfrm>
            <a:off x="465174" y="1314450"/>
            <a:ext cx="83359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Why do you think it's important reptiles and amphibians have camouflage?</a:t>
            </a:r>
          </a:p>
        </p:txBody>
      </p:sp>
      <p:pic>
        <p:nvPicPr>
          <p:cNvPr id="3" name="Picture 2" descr="A picture containing grass, frog, outdoor, plant&#10;&#10;Description automatically generated">
            <a:extLst>
              <a:ext uri="{FF2B5EF4-FFF2-40B4-BE49-F238E27FC236}">
                <a16:creationId xmlns:a16="http://schemas.microsoft.com/office/drawing/2014/main" id="{5DFF7D7A-9EF1-4DF5-BADC-7BACBF978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863480"/>
            <a:ext cx="6286500" cy="414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0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Camouflage 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E0C33-C9EF-4B68-AAC6-699A768FC3F1}"/>
              </a:ext>
            </a:extLst>
          </p:cNvPr>
          <p:cNvSpPr/>
          <p:nvPr/>
        </p:nvSpPr>
        <p:spPr>
          <a:xfrm>
            <a:off x="514350" y="1217825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Because reptiles and amphibians can be both predators and prey, camouflage helps them blend in with their environment.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02BD1-7192-4DDD-BA21-0C61839F4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228850"/>
            <a:ext cx="5429250" cy="3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0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ck, outdoor&#10;&#10;Description automatically generated">
            <a:extLst>
              <a:ext uri="{FF2B5EF4-FFF2-40B4-BE49-F238E27FC236}">
                <a16:creationId xmlns:a16="http://schemas.microsoft.com/office/drawing/2014/main" id="{55AECEE4-24C8-49EB-A934-0A5E70BA8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74" y="-7659"/>
            <a:ext cx="512292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9A7C61-167C-4216-A194-B5E3CDEEAB01}"/>
              </a:ext>
            </a:extLst>
          </p:cNvPr>
          <p:cNvSpPr txBox="1"/>
          <p:nvPr/>
        </p:nvSpPr>
        <p:spPr>
          <a:xfrm>
            <a:off x="400050" y="457200"/>
            <a:ext cx="331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Can you spot the herp in this picture?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DFD300-933F-4580-89D7-505FEDF60BAD}"/>
              </a:ext>
            </a:extLst>
          </p:cNvPr>
          <p:cNvSpPr/>
          <p:nvPr/>
        </p:nvSpPr>
        <p:spPr>
          <a:xfrm>
            <a:off x="6858000" y="2571750"/>
            <a:ext cx="1885950" cy="222885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Why herps?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E0C33-C9EF-4B68-AAC6-699A768FC3F1}"/>
              </a:ext>
            </a:extLst>
          </p:cNvPr>
          <p:cNvSpPr/>
          <p:nvPr/>
        </p:nvSpPr>
        <p:spPr>
          <a:xfrm>
            <a:off x="514350" y="1217825"/>
            <a:ext cx="845820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Herps aren’t just cool looking, they play an important role in our environments.</a:t>
            </a:r>
          </a:p>
        </p:txBody>
      </p:sp>
      <p:pic>
        <p:nvPicPr>
          <p:cNvPr id="7" name="Picture 6" descr="A picture containing ground, rock&#10;&#10;Description automatically generated">
            <a:extLst>
              <a:ext uri="{FF2B5EF4-FFF2-40B4-BE49-F238E27FC236}">
                <a16:creationId xmlns:a16="http://schemas.microsoft.com/office/drawing/2014/main" id="{92933CC3-8D71-4909-AEB5-D1AE72357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34802" r="14375" b="17705"/>
          <a:stretch/>
        </p:blipFill>
        <p:spPr>
          <a:xfrm>
            <a:off x="2701833" y="2884239"/>
            <a:ext cx="4083233" cy="1775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8F0ED-604B-45D6-A9B4-7D2F87259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r="20960"/>
          <a:stretch/>
        </p:blipFill>
        <p:spPr>
          <a:xfrm>
            <a:off x="6400799" y="2341966"/>
            <a:ext cx="2732595" cy="2687798"/>
          </a:xfrm>
          <a:prstGeom prst="rect">
            <a:avLst/>
          </a:prstGeom>
        </p:spPr>
      </p:pic>
      <p:pic>
        <p:nvPicPr>
          <p:cNvPr id="9" name="Picture 8" descr="A picture containing grass, frog, outdoor&#10;&#10;Description automatically generated">
            <a:extLst>
              <a:ext uri="{FF2B5EF4-FFF2-40B4-BE49-F238E27FC236}">
                <a16:creationId xmlns:a16="http://schemas.microsoft.com/office/drawing/2014/main" id="{FB74E8C5-0202-4A30-85DF-EE692CBB7B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25850" r="23592"/>
          <a:stretch/>
        </p:blipFill>
        <p:spPr>
          <a:xfrm>
            <a:off x="10605" y="2570921"/>
            <a:ext cx="2732595" cy="22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Why herps?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E0C33-C9EF-4B68-AAC6-699A768FC3F1}"/>
              </a:ext>
            </a:extLst>
          </p:cNvPr>
          <p:cNvSpPr/>
          <p:nvPr/>
        </p:nvSpPr>
        <p:spPr>
          <a:xfrm>
            <a:off x="514350" y="1217825"/>
            <a:ext cx="845820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They also provide us with ecosystem services. </a:t>
            </a:r>
            <a:endParaRPr lang="en-US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Picture 7" descr="A picture containing salamander, outdoor, plant&#10;&#10;Description automatically generated">
            <a:extLst>
              <a:ext uri="{FF2B5EF4-FFF2-40B4-BE49-F238E27FC236}">
                <a16:creationId xmlns:a16="http://schemas.microsoft.com/office/drawing/2014/main" id="{C7EEFD0B-0B63-4FCA-BD6D-C23F0BDEB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057400"/>
            <a:ext cx="6096000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7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Pest control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E0C33-C9EF-4B68-AAC6-699A768FC3F1}"/>
              </a:ext>
            </a:extLst>
          </p:cNvPr>
          <p:cNvSpPr/>
          <p:nvPr/>
        </p:nvSpPr>
        <p:spPr>
          <a:xfrm>
            <a:off x="514350" y="1143000"/>
            <a:ext cx="8458200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For example, snakes eat many different types of animals, including rodents which can be considered “pests” to some people. </a:t>
            </a:r>
            <a:endParaRPr lang="en-US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Without snakes to eat the rodents, rodent populations may increase. </a:t>
            </a:r>
          </a:p>
        </p:txBody>
      </p:sp>
      <p:pic>
        <p:nvPicPr>
          <p:cNvPr id="4" name="Picture 3" descr="A picture containing ground, outdoor, rock, trunk&#10;&#10;Description automatically generated">
            <a:extLst>
              <a:ext uri="{FF2B5EF4-FFF2-40B4-BE49-F238E27FC236}">
                <a16:creationId xmlns:a16="http://schemas.microsoft.com/office/drawing/2014/main" id="{F9A7E495-8BFE-401E-9E14-380A8E33F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14619"/>
            <a:ext cx="4321090" cy="39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9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Pest control 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E0C33-C9EF-4B68-AAC6-699A768FC3F1}"/>
              </a:ext>
            </a:extLst>
          </p:cNvPr>
          <p:cNvSpPr/>
          <p:nvPr/>
        </p:nvSpPr>
        <p:spPr>
          <a:xfrm>
            <a:off x="514350" y="11430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Frogs and toads eat many insects (including mosquitos!) which helps farmers use less pesticides on their crops. </a:t>
            </a:r>
          </a:p>
        </p:txBody>
      </p:sp>
      <p:pic>
        <p:nvPicPr>
          <p:cNvPr id="7" name="Picture 6" descr="A picture containing frog&#10;&#10;Description automatically generated">
            <a:extLst>
              <a:ext uri="{FF2B5EF4-FFF2-40B4-BE49-F238E27FC236}">
                <a16:creationId xmlns:a16="http://schemas.microsoft.com/office/drawing/2014/main" id="{17538379-5275-41E6-AD4B-432F15982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2000250"/>
            <a:ext cx="5224616" cy="4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2162-51F4-4940-A2EF-F613FDA3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in food webs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0104D5-31A1-41A6-8C1F-4F6819D1C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1657350"/>
            <a:ext cx="6050276" cy="464661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74BAFD-B40A-4E11-B71A-A0D4D1DE05FB}"/>
              </a:ext>
            </a:extLst>
          </p:cNvPr>
          <p:cNvSpPr/>
          <p:nvPr/>
        </p:nvSpPr>
        <p:spPr>
          <a:xfrm>
            <a:off x="514350" y="11430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 both predator and prey, reptiles play a very important role in food webs. </a:t>
            </a:r>
          </a:p>
        </p:txBody>
      </p:sp>
    </p:spTree>
    <p:extLst>
      <p:ext uri="{BB962C8B-B14F-4D97-AF65-F5344CB8AC3E}">
        <p14:creationId xmlns:p14="http://schemas.microsoft.com/office/powerpoint/2010/main" val="3368848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0B86-9F59-4897-B0E5-A2AE075C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Amphibians</a:t>
            </a:r>
          </a:p>
        </p:txBody>
      </p:sp>
      <p:pic>
        <p:nvPicPr>
          <p:cNvPr id="6" name="Content Placeholder 5" descr="A picture containing grass, salamander, tree, outdoor&#10;&#10;Description automatically generated">
            <a:extLst>
              <a:ext uri="{FF2B5EF4-FFF2-40B4-BE49-F238E27FC236}">
                <a16:creationId xmlns:a16="http://schemas.microsoft.com/office/drawing/2014/main" id="{E1929F91-17CD-4AC7-9CB3-3D7521F0C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478" y="871024"/>
            <a:ext cx="6885543" cy="51435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7F5CC-5499-4D58-BC02-25CB805C6C11}"/>
              </a:ext>
            </a:extLst>
          </p:cNvPr>
          <p:cNvSpPr txBox="1"/>
          <p:nvPr/>
        </p:nvSpPr>
        <p:spPr>
          <a:xfrm>
            <a:off x="228600" y="1267949"/>
            <a:ext cx="3543300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is special about amphibian skin?</a:t>
            </a:r>
          </a:p>
          <a:p>
            <a:endParaRPr lang="en-US" sz="2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Amphibians breathe through their skin!</a:t>
            </a:r>
          </a:p>
          <a:p>
            <a:endParaRPr lang="en-US" sz="25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Because their skin is so thin and delicate, they absorb any chemicals that may be in the water.</a:t>
            </a:r>
          </a:p>
        </p:txBody>
      </p:sp>
    </p:spTree>
    <p:extLst>
      <p:ext uri="{BB962C8B-B14F-4D97-AF65-F5344CB8AC3E}">
        <p14:creationId xmlns:p14="http://schemas.microsoft.com/office/powerpoint/2010/main" val="42735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3752850" cy="762000"/>
          </a:xfrm>
        </p:spPr>
        <p:txBody>
          <a:bodyPr/>
          <a:lstStyle/>
          <a:p>
            <a:r>
              <a:rPr lang="en-US" dirty="0">
                <a:solidFill>
                  <a:srgbClr val="067B54"/>
                </a:solidFill>
              </a:rPr>
              <a:t>What’s a herp?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4EF2C-595A-4A53-8AEE-B21C5AE245FB}"/>
              </a:ext>
            </a:extLst>
          </p:cNvPr>
          <p:cNvSpPr txBox="1"/>
          <p:nvPr/>
        </p:nvSpPr>
        <p:spPr>
          <a:xfrm>
            <a:off x="481148" y="1030333"/>
            <a:ext cx="8205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Herpetofauna (or herp for short) are reptiles and amphibians.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FC025-C65F-4107-827D-43F4FD90D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110488"/>
            <a:ext cx="3450249" cy="2587687"/>
          </a:xfrm>
          <a:prstGeom prst="rect">
            <a:avLst/>
          </a:prstGeom>
        </p:spPr>
      </p:pic>
      <p:pic>
        <p:nvPicPr>
          <p:cNvPr id="7" name="Picture 6" descr="A picture containing outdoor, grass, frog, rock&#10;&#10;Description automatically generated">
            <a:extLst>
              <a:ext uri="{FF2B5EF4-FFF2-40B4-BE49-F238E27FC236}">
                <a16:creationId xmlns:a16="http://schemas.microsoft.com/office/drawing/2014/main" id="{B5677E9C-C750-4697-A09E-7D325B22C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10488"/>
            <a:ext cx="2468767" cy="2583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8E02B-919A-4179-AA81-7DF2A766B038}"/>
              </a:ext>
            </a:extLst>
          </p:cNvPr>
          <p:cNvSpPr txBox="1"/>
          <p:nvPr/>
        </p:nvSpPr>
        <p:spPr>
          <a:xfrm>
            <a:off x="2333625" y="4788621"/>
            <a:ext cx="13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amphibian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CEBFC-5B6C-4293-8B1A-4F905F6859A5}"/>
              </a:ext>
            </a:extLst>
          </p:cNvPr>
          <p:cNvSpPr txBox="1"/>
          <p:nvPr/>
        </p:nvSpPr>
        <p:spPr>
          <a:xfrm>
            <a:off x="6457950" y="4788621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reptile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45D9B-9149-4F7C-866E-0C1DC1A0C307}"/>
              </a:ext>
            </a:extLst>
          </p:cNvPr>
          <p:cNvSpPr txBox="1"/>
          <p:nvPr/>
        </p:nvSpPr>
        <p:spPr>
          <a:xfrm>
            <a:off x="2333624" y="1669323"/>
            <a:ext cx="13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Tree frog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11C4A-A396-4FF1-B59C-16687B8FD682}"/>
              </a:ext>
            </a:extLst>
          </p:cNvPr>
          <p:cNvSpPr txBox="1"/>
          <p:nvPr/>
        </p:nvSpPr>
        <p:spPr>
          <a:xfrm>
            <a:off x="6021999" y="1650710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Rubber boa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0B86-9F59-4897-B0E5-A2AE075C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Amphibians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7F5CC-5499-4D58-BC02-25CB805C6C11}"/>
              </a:ext>
            </a:extLst>
          </p:cNvPr>
          <p:cNvSpPr txBox="1"/>
          <p:nvPr/>
        </p:nvSpPr>
        <p:spPr>
          <a:xfrm>
            <a:off x="336755" y="1156551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means that any chemicals, pesticides, fertilizers, and pollution that goes into water may be absorbed by amphibians.  </a:t>
            </a:r>
            <a:endParaRPr lang="en-US" sz="25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Content Placeholder 7" descr="A picture containing grass, tree, outdoor, frog&#10;&#10;Description automatically generated">
            <a:extLst>
              <a:ext uri="{FF2B5EF4-FFF2-40B4-BE49-F238E27FC236}">
                <a16:creationId xmlns:a16="http://schemas.microsoft.com/office/drawing/2014/main" id="{77468719-B3BC-4A89-873C-3D5F316C8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162339"/>
            <a:ext cx="6011777" cy="4006850"/>
          </a:xfrm>
        </p:spPr>
      </p:pic>
    </p:spTree>
    <p:extLst>
      <p:ext uri="{BB962C8B-B14F-4D97-AF65-F5344CB8AC3E}">
        <p14:creationId xmlns:p14="http://schemas.microsoft.com/office/powerpoint/2010/main" val="272772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0B86-9F59-4897-B0E5-A2AE075C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Amphibians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7F5CC-5499-4D58-BC02-25CB805C6C11}"/>
              </a:ext>
            </a:extLst>
          </p:cNvPr>
          <p:cNvSpPr txBox="1"/>
          <p:nvPr/>
        </p:nvSpPr>
        <p:spPr>
          <a:xfrm>
            <a:off x="228600" y="124320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Because amphibians are so sensitive to changes in water quality, they are seen as indicators of the health of their ecosystems. </a:t>
            </a:r>
            <a:endParaRPr lang="en-US" sz="25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72235-5893-4395-91BE-A8F0ECFCF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98" y="2012645"/>
            <a:ext cx="5824204" cy="4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0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0B86-9F59-4897-B0E5-A2AE075C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7F5CC-5499-4D58-BC02-25CB805C6C11}"/>
              </a:ext>
            </a:extLst>
          </p:cNvPr>
          <p:cNvSpPr txBox="1"/>
          <p:nvPr/>
        </p:nvSpPr>
        <p:spPr>
          <a:xfrm>
            <a:off x="457200" y="1143000"/>
            <a:ext cx="8458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 can help protect reptiles and amphibians by:</a:t>
            </a:r>
          </a:p>
          <a:p>
            <a:endParaRPr lang="en-US" sz="2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Dispose of chemicals properly,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Try to avoid herbicides and pesticides,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Put down natural and artificial cover (dead wood or plywood boards) in your backyard- this provides a moist shelter for herps,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Leave aquatic vegetation growing in wet areas. This can provide food, refuge and habitat for amphibians,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Protect herps from your pets! Don’t let your dogs or cats harass or disturb herps. </a:t>
            </a:r>
          </a:p>
        </p:txBody>
      </p:sp>
    </p:spTree>
    <p:extLst>
      <p:ext uri="{BB962C8B-B14F-4D97-AF65-F5344CB8AC3E}">
        <p14:creationId xmlns:p14="http://schemas.microsoft.com/office/powerpoint/2010/main" val="12895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Reptiles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14900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Vertebrates=have backbones.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Bodies are completely covered with scales.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They are </a:t>
            </a:r>
            <a:r>
              <a:rPr lang="en-US" b="1" dirty="0">
                <a:solidFill>
                  <a:schemeClr val="bg1"/>
                </a:solidFill>
              </a:rPr>
              <a:t>cold-blooded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Most produce leathery shelled eggs on land.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species of reptiles have at least one lung.</a:t>
            </a:r>
          </a:p>
          <a:p>
            <a:pPr marL="457200" lvl="2" indent="-182880"/>
            <a:r>
              <a:rPr lang="en-US" sz="3600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learn more!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F9B9-3C65-4B21-B15F-D033F4BA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Reptiles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3675AE-B4EF-4C12-ADA6-2AF497CC6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171950" cy="312896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71DD7-B641-4F96-AED7-F799F753B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/>
          <a:stretch/>
        </p:blipFill>
        <p:spPr>
          <a:xfrm>
            <a:off x="5372100" y="114300"/>
            <a:ext cx="3594841" cy="3006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5D70C-6210-4D58-96C1-213D5C6B15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/>
          <a:stretch/>
        </p:blipFill>
        <p:spPr>
          <a:xfrm>
            <a:off x="4812077" y="3829050"/>
            <a:ext cx="4171950" cy="24560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8F54E6-1FD4-448E-8774-C7081514A958}"/>
              </a:ext>
            </a:extLst>
          </p:cNvPr>
          <p:cNvSpPr txBox="1"/>
          <p:nvPr/>
        </p:nvSpPr>
        <p:spPr>
          <a:xfrm>
            <a:off x="6157906" y="338744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Turtles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9BB1D-6750-40D3-920A-FDD3E0075DD2}"/>
              </a:ext>
            </a:extLst>
          </p:cNvPr>
          <p:cNvSpPr txBox="1"/>
          <p:nvPr/>
        </p:nvSpPr>
        <p:spPr>
          <a:xfrm>
            <a:off x="4457700" y="180586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Snakes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500278-2965-47B0-AAD3-E4BF5F80D42A}"/>
              </a:ext>
            </a:extLst>
          </p:cNvPr>
          <p:cNvSpPr txBox="1"/>
          <p:nvPr/>
        </p:nvSpPr>
        <p:spPr>
          <a:xfrm>
            <a:off x="1828800" y="4343400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Lizards </a:t>
            </a:r>
          </a:p>
        </p:txBody>
      </p:sp>
    </p:spTree>
    <p:extLst>
      <p:ext uri="{BB962C8B-B14F-4D97-AF65-F5344CB8AC3E}">
        <p14:creationId xmlns:p14="http://schemas.microsoft.com/office/powerpoint/2010/main" val="422724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Amphibians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149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Vertebrates=have backbones.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Skin is smooth and slimy.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Most breathe through their thin, delicate skin. </a:t>
            </a:r>
            <a:endParaRPr lang="en-US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Cold-blooded.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Eggs are laid in water; juveniles live in water before becoming adults.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Need water for their lifecycle. </a:t>
            </a:r>
          </a:p>
          <a:p>
            <a:pPr marL="457200" lvl="2" indent="-182880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79F57-EDF7-46D6-AECA-CE6DCCA458FA}"/>
              </a:ext>
            </a:extLst>
          </p:cNvPr>
          <p:cNvSpPr txBox="1"/>
          <p:nvPr/>
        </p:nvSpPr>
        <p:spPr>
          <a:xfrm>
            <a:off x="1085850" y="5819373"/>
            <a:ext cx="3314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learn more!</a:t>
            </a:r>
            <a:endParaRPr lang="en-US" sz="25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0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F9B9-3C65-4B21-B15F-D033F4BA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6" y="25112"/>
            <a:ext cx="8241890" cy="868362"/>
          </a:xfrm>
        </p:spPr>
        <p:txBody>
          <a:bodyPr/>
          <a:lstStyle/>
          <a:p>
            <a:r>
              <a:rPr lang="en-US" dirty="0"/>
              <a:t>Amphibians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8F54E6-1FD4-448E-8774-C7081514A958}"/>
              </a:ext>
            </a:extLst>
          </p:cNvPr>
          <p:cNvSpPr txBox="1"/>
          <p:nvPr/>
        </p:nvSpPr>
        <p:spPr>
          <a:xfrm>
            <a:off x="6115050" y="329798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Frogs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9BB1D-6750-40D3-920A-FDD3E0075DD2}"/>
              </a:ext>
            </a:extLst>
          </p:cNvPr>
          <p:cNvSpPr txBox="1"/>
          <p:nvPr/>
        </p:nvSpPr>
        <p:spPr>
          <a:xfrm>
            <a:off x="3102510" y="794801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Newts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500278-2965-47B0-AAD3-E4BF5F80D42A}"/>
              </a:ext>
            </a:extLst>
          </p:cNvPr>
          <p:cNvSpPr txBox="1"/>
          <p:nvPr/>
        </p:nvSpPr>
        <p:spPr>
          <a:xfrm>
            <a:off x="2077176" y="5905646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C4731B-D12E-4669-BF53-860A93CF9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722108"/>
            <a:ext cx="3048000" cy="2286000"/>
          </a:xfrm>
          <a:prstGeom prst="rect">
            <a:avLst/>
          </a:prstGeom>
        </p:spPr>
      </p:pic>
      <p:pic>
        <p:nvPicPr>
          <p:cNvPr id="12" name="Picture 11" descr="A picture containing salamander, outdoor, plant&#10;&#10;Description automatically generated">
            <a:extLst>
              <a:ext uri="{FF2B5EF4-FFF2-40B4-BE49-F238E27FC236}">
                <a16:creationId xmlns:a16="http://schemas.microsoft.com/office/drawing/2014/main" id="{C4D9E284-03BB-4D59-A187-DEE1A7785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9341" r="20848" b="18383"/>
          <a:stretch/>
        </p:blipFill>
        <p:spPr>
          <a:xfrm>
            <a:off x="444910" y="1158466"/>
            <a:ext cx="4229351" cy="2607318"/>
          </a:xfrm>
          <a:prstGeom prst="rect">
            <a:avLst/>
          </a:prstGeom>
        </p:spPr>
      </p:pic>
      <p:pic>
        <p:nvPicPr>
          <p:cNvPr id="14" name="Picture 13" descr="A picture containing salamander&#10;&#10;Description automatically generated">
            <a:extLst>
              <a:ext uri="{FF2B5EF4-FFF2-40B4-BE49-F238E27FC236}">
                <a16:creationId xmlns:a16="http://schemas.microsoft.com/office/drawing/2014/main" id="{C5886C0E-D71B-404C-AEE3-816BD1E286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5"/>
          <a:stretch/>
        </p:blipFill>
        <p:spPr>
          <a:xfrm>
            <a:off x="5112907" y="3335152"/>
            <a:ext cx="3573893" cy="2755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E856DF-4CDB-4A93-B6D7-6D6C0C938C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 b="10211"/>
          <a:stretch/>
        </p:blipFill>
        <p:spPr>
          <a:xfrm>
            <a:off x="730785" y="4057650"/>
            <a:ext cx="3657600" cy="18815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DAF96D-6E97-4199-BCD9-E8583330F297}"/>
              </a:ext>
            </a:extLst>
          </p:cNvPr>
          <p:cNvSpPr txBox="1"/>
          <p:nvPr/>
        </p:nvSpPr>
        <p:spPr>
          <a:xfrm>
            <a:off x="6157372" y="6048024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Salamanders</a:t>
            </a:r>
          </a:p>
        </p:txBody>
      </p:sp>
    </p:spTree>
    <p:extLst>
      <p:ext uri="{BB962C8B-B14F-4D97-AF65-F5344CB8AC3E}">
        <p14:creationId xmlns:p14="http://schemas.microsoft.com/office/powerpoint/2010/main" val="9336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scientists group reptiles and amphibians together?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871F8-40F6-44CA-80EE-3C8ADE00E351}"/>
              </a:ext>
            </a:extLst>
          </p:cNvPr>
          <p:cNvSpPr txBox="1"/>
          <p:nvPr/>
        </p:nvSpPr>
        <p:spPr>
          <a:xfrm>
            <a:off x="406324" y="1819275"/>
            <a:ext cx="82056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Because they are both cold-blooded. </a:t>
            </a:r>
          </a:p>
          <a:p>
            <a:endParaRPr lang="en-US" sz="2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means that their body temperature changes with their surroundings. Another word for cold-blooded is </a:t>
            </a:r>
            <a:r>
              <a:rPr lang="en-US" sz="22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ectothermic</a:t>
            </a:r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</a:p>
          <a:p>
            <a:r>
              <a:rPr lang="en-US" sz="2200" dirty="0">
                <a:solidFill>
                  <a:srgbClr val="2FC1D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learn more!  </a:t>
            </a:r>
            <a:endParaRPr lang="en-US" sz="2200" dirty="0">
              <a:solidFill>
                <a:srgbClr val="2FC1D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/>
              <a:t>Similarities and differences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167686-603D-431E-95F8-222A25A5F722}"/>
              </a:ext>
            </a:extLst>
          </p:cNvPr>
          <p:cNvSpPr/>
          <p:nvPr/>
        </p:nvSpPr>
        <p:spPr>
          <a:xfrm>
            <a:off x="742950" y="1819275"/>
            <a:ext cx="4800600" cy="418147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5872FD-2C48-49A7-878B-83F0BB39FC1D}"/>
              </a:ext>
            </a:extLst>
          </p:cNvPr>
          <p:cNvSpPr/>
          <p:nvPr/>
        </p:nvSpPr>
        <p:spPr>
          <a:xfrm>
            <a:off x="3753046" y="1801011"/>
            <a:ext cx="4800600" cy="418147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E9C37-DD64-4EA8-B568-076CB9806E99}"/>
              </a:ext>
            </a:extLst>
          </p:cNvPr>
          <p:cNvSpPr txBox="1"/>
          <p:nvPr/>
        </p:nvSpPr>
        <p:spPr>
          <a:xfrm>
            <a:off x="5362575" y="1388055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Amphibians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D1958-EC1D-4F5E-90DB-19157B7E99C4}"/>
              </a:ext>
            </a:extLst>
          </p:cNvPr>
          <p:cNvSpPr txBox="1"/>
          <p:nvPr/>
        </p:nvSpPr>
        <p:spPr>
          <a:xfrm>
            <a:off x="2438400" y="1388055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Reptiles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3EB9E-A754-44B0-B8CB-0E5EDA7C5492}"/>
              </a:ext>
            </a:extLst>
          </p:cNvPr>
          <p:cNvSpPr txBox="1"/>
          <p:nvPr/>
        </p:nvSpPr>
        <p:spPr>
          <a:xfrm>
            <a:off x="4248248" y="1734256"/>
            <a:ext cx="78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Both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35B2C-927C-4FA3-918E-F6C5088B1C61}"/>
              </a:ext>
            </a:extLst>
          </p:cNvPr>
          <p:cNvSpPr txBox="1"/>
          <p:nvPr/>
        </p:nvSpPr>
        <p:spPr>
          <a:xfrm>
            <a:off x="5657850" y="2561456"/>
            <a:ext cx="2628900" cy="2908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Skin is smooth and slimy.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Most breathe through their thin, delicate skin. </a:t>
            </a:r>
            <a:endParaRPr lang="en-US" sz="15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Eggs are laid in water; juveniles live in water before becoming adults.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Need water for their lifecycle. 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0299C-3C19-4511-9B35-1A99202100C7}"/>
              </a:ext>
            </a:extLst>
          </p:cNvPr>
          <p:cNvSpPr/>
          <p:nvPr/>
        </p:nvSpPr>
        <p:spPr>
          <a:xfrm>
            <a:off x="857250" y="3114890"/>
            <a:ext cx="3105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Bodies are completely covered with scales.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Most produce leathery shelled eggs on land.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All species of reptiles have at least one lung.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673D1-C2C5-4567-9B17-16C63CA06588}"/>
              </a:ext>
            </a:extLst>
          </p:cNvPr>
          <p:cNvSpPr txBox="1"/>
          <p:nvPr/>
        </p:nvSpPr>
        <p:spPr>
          <a:xfrm>
            <a:off x="3791146" y="3096331"/>
            <a:ext cx="1809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They are </a:t>
            </a:r>
            <a:r>
              <a:rPr lang="en-US" sz="15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cold-blooded</a:t>
            </a: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Vertebrates=have backbones.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6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/>
              <a:t>Herps in Washington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871F8-40F6-44CA-80EE-3C8ADE00E351}"/>
              </a:ext>
            </a:extLst>
          </p:cNvPr>
          <p:cNvSpPr txBox="1"/>
          <p:nvPr/>
        </p:nvSpPr>
        <p:spPr>
          <a:xfrm>
            <a:off x="481149" y="1314450"/>
            <a:ext cx="8205651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Washington is rich in herps.</a:t>
            </a:r>
          </a:p>
          <a:p>
            <a:endParaRPr lang="en-US" sz="2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Our state has 23 species of amphibians and 24  species of reptiles! </a:t>
            </a:r>
            <a:endParaRPr lang="en-US" sz="2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152A769A-F434-4DD0-8CD1-61A901A6E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 b="9615"/>
          <a:stretch/>
        </p:blipFill>
        <p:spPr>
          <a:xfrm>
            <a:off x="0" y="3028950"/>
            <a:ext cx="2228850" cy="240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3C9E3-7740-40A9-848B-981D29BD7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62" y="4432470"/>
            <a:ext cx="3226960" cy="200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FD7-3594-42DE-8C82-013545D87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20199" r="23325" b="20338"/>
          <a:stretch/>
        </p:blipFill>
        <p:spPr>
          <a:xfrm>
            <a:off x="3810954" y="2857500"/>
            <a:ext cx="2829818" cy="217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C8B79-A5B1-4862-975D-661DC059A9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4166"/>
          <a:stretch/>
        </p:blipFill>
        <p:spPr>
          <a:xfrm>
            <a:off x="6432201" y="2600325"/>
            <a:ext cx="2711799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FW_PowerPointTemplate.potx" id="{6D00F9B6-3CEC-4F99-90CF-955C31653A3D}" vid="{D0005149-ACCB-466C-82B0-59F451B4C7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DABC69EFEE316A459BAB08C7FFBA25DF" ma:contentTypeVersion="0" ma:contentTypeDescription="A Microsoft InfoPath Form Template." ma:contentTypeScope="" ma:versionID="5ef8a21ce910e8d44defc9e7ab22a5a3">
  <xsd:schema xmlns:xsd="http://www.w3.org/2001/XMLSchema" xmlns:xs="http://www.w3.org/2001/XMLSchema" xmlns:p="http://schemas.microsoft.com/office/2006/metadata/properties" xmlns:ns2="6697dfbd-1ba5-4f97-98d5-8152b8deaee0" targetNamespace="http://schemas.microsoft.com/office/2006/metadata/properties" ma:root="true" ma:fieldsID="3039e3d1967a4fafafa4ed5ff8b1072c" ns2:_="">
    <xsd:import namespace="6697dfbd-1ba5-4f97-98d5-8152b8deaee0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7dfbd-1ba5-4f97-98d5-8152b8deaee0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ShowInCatalog xmlns="6697dfbd-1ba5-4f97-98d5-8152b8deaee0">false</ShowInCatalog>
    <FormVersion xmlns="6697dfbd-1ba5-4f97-98d5-8152b8deaee0" xsi:nil="true"/>
    <FormDescription xmlns="6697dfbd-1ba5-4f97-98d5-8152b8deaee0" xsi:nil="true"/>
    <FormLocale xmlns="6697dfbd-1ba5-4f97-98d5-8152b8deaee0" xsi:nil="true"/>
    <FormId xmlns="6697dfbd-1ba5-4f97-98d5-8152b8deaee0" xsi:nil="true"/>
    <FormName xmlns="6697dfbd-1ba5-4f97-98d5-8152b8deaee0" xsi:nil="true"/>
    <FormCategory xmlns="6697dfbd-1ba5-4f97-98d5-8152b8deaee0" xsi:nil="true"/>
    <CustomContentTypeId xmlns="6697dfbd-1ba5-4f97-98d5-8152b8deae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91BCC9-5257-4608-89A2-7FB03C2D05E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697dfbd-1ba5-4f97-98d5-8152b8deaee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B02CE9-C842-4364-B4B7-D0E6570675C7}">
  <ds:schemaRefs>
    <ds:schemaRef ds:uri="http://schemas.microsoft.com/office/2006/metadata/properties"/>
    <ds:schemaRef ds:uri="http://www.w3.org/2000/xmlns/"/>
    <ds:schemaRef ds:uri="6697dfbd-1ba5-4f97-98d5-8152b8deaee0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10914</TotalTime>
  <Words>1041</Words>
  <Application>Microsoft Office PowerPoint</Application>
  <PresentationFormat>On-screen Show (4:3)</PresentationFormat>
  <Paragraphs>132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Ebrima</vt:lpstr>
      <vt:lpstr>Roboto Slab</vt:lpstr>
      <vt:lpstr>Rockwell</vt:lpstr>
      <vt:lpstr>Office Theme</vt:lpstr>
      <vt:lpstr>Herpetology:   the study of reptiles and amphibians</vt:lpstr>
      <vt:lpstr>What’s a herp? </vt:lpstr>
      <vt:lpstr>Reptiles</vt:lpstr>
      <vt:lpstr>Reptiles</vt:lpstr>
      <vt:lpstr>Amphibians </vt:lpstr>
      <vt:lpstr>Amphibians</vt:lpstr>
      <vt:lpstr>Why do scientists group reptiles and amphibians together?</vt:lpstr>
      <vt:lpstr>Similarities and differences </vt:lpstr>
      <vt:lpstr>Herps in Washington </vt:lpstr>
      <vt:lpstr>Camouflage </vt:lpstr>
      <vt:lpstr>Camouflage </vt:lpstr>
      <vt:lpstr>Camouflage </vt:lpstr>
      <vt:lpstr>PowerPoint Presentation</vt:lpstr>
      <vt:lpstr>Why herps?</vt:lpstr>
      <vt:lpstr>Why herps?</vt:lpstr>
      <vt:lpstr>Pest control</vt:lpstr>
      <vt:lpstr>Pest control </vt:lpstr>
      <vt:lpstr>Role in food webs</vt:lpstr>
      <vt:lpstr>Amphibians</vt:lpstr>
      <vt:lpstr>Amphibians</vt:lpstr>
      <vt:lpstr>Amphibians</vt:lpstr>
      <vt:lpstr>What can we do?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PowerPoint template</dc:title>
  <dc:creator>cast461</dc:creator>
  <cp:lastModifiedBy>Althauser, Leia J (DFW)</cp:lastModifiedBy>
  <cp:revision>154</cp:revision>
  <cp:lastPrinted>2019-02-14T22:06:05Z</cp:lastPrinted>
  <dcterms:created xsi:type="dcterms:W3CDTF">2014-07-25T19:35:40Z</dcterms:created>
  <dcterms:modified xsi:type="dcterms:W3CDTF">2021-06-07T19:07:31Z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0x010100F8EF98760CBA4A94994F13BA881038FA00DABC69EFEE316A459BAB08C7FFBA25DF</vt:lpwstr>
  </property>
  <property fmtid="{D5CDD505-2E9C-101B-9397-08002B2CF9AE}" pid="3" name="Order">
    <vt:r8>19000</vt:r8>
  </property>
  <property fmtid="{D5CDD505-2E9C-101B-9397-08002B2CF9AE}" pid="4" name="Workgroup">
    <vt:lpwstr>--</vt:lpwstr>
  </property>
  <property fmtid="{D5CDD505-2E9C-101B-9397-08002B2CF9AE}" pid="5" name="Scope">
    <vt:lpwstr>Branding</vt:lpwstr>
  </property>
</Properties>
</file>