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96" r:id="rId2"/>
    <p:sldId id="344" r:id="rId3"/>
    <p:sldId id="295" r:id="rId4"/>
    <p:sldId id="326" r:id="rId5"/>
    <p:sldId id="332" r:id="rId6"/>
    <p:sldId id="345" r:id="rId7"/>
    <p:sldId id="333" r:id="rId8"/>
    <p:sldId id="334" r:id="rId9"/>
    <p:sldId id="335" r:id="rId10"/>
    <p:sldId id="336" r:id="rId11"/>
    <p:sldId id="337" r:id="rId12"/>
    <p:sldId id="339" r:id="rId13"/>
    <p:sldId id="340" r:id="rId14"/>
    <p:sldId id="341" r:id="rId15"/>
    <p:sldId id="342" r:id="rId16"/>
    <p:sldId id="343" r:id="rId17"/>
    <p:sldId id="353" r:id="rId18"/>
    <p:sldId id="338" r:id="rId19"/>
    <p:sldId id="354"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ocking, Jessica (DFW)" initials="SJ(" lastIdx="3" clrIdx="0">
    <p:extLst>
      <p:ext uri="{19B8F6BF-5375-455C-9EA6-DF929625EA0E}">
        <p15:presenceInfo xmlns:p15="http://schemas.microsoft.com/office/powerpoint/2012/main" userId="S::Jessica.Stocking@dfw.wa.gov::343a840a-7ad7-46a5-b96a-24f278317a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4" d="100"/>
          <a:sy n="114" d="100"/>
        </p:scale>
        <p:origin x="66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EDD30-815E-4493-8EA9-29207B5F48DB}" type="datetimeFigureOut">
              <a:rPr lang="en-US" smtClean="0"/>
              <a:t>1/15/2021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33D26D-BE57-4437-94A2-4F066C380C12}" type="slidenum">
              <a:rPr lang="en-US" smtClean="0"/>
              <a:t>‹#›</a:t>
            </a:fld>
            <a:endParaRPr lang="en-US"/>
          </a:p>
        </p:txBody>
      </p:sp>
    </p:spTree>
    <p:extLst>
      <p:ext uri="{BB962C8B-B14F-4D97-AF65-F5344CB8AC3E}">
        <p14:creationId xmlns:p14="http://schemas.microsoft.com/office/powerpoint/2010/main" val="3273144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What does the second name mean? </a:t>
            </a:r>
          </a:p>
          <a:p>
            <a:endParaRPr lang="en-US" dirty="0"/>
          </a:p>
          <a:p>
            <a:r>
              <a:rPr lang="en-US" dirty="0"/>
              <a:t>Common names are names we use to identify species within our communities. The trouble with common names is that one species may have multiple common names, and different species may have the same common name. </a:t>
            </a:r>
          </a:p>
          <a:p>
            <a:endParaRPr lang="en-US" dirty="0"/>
          </a:p>
          <a:p>
            <a:r>
              <a:rPr lang="en-US" dirty="0"/>
              <a:t>In order to make sure each species is identified, researched and spoken about correctly, scientists use a species’ scientific name to identify it. Scientific names are a global system of naming all living things including plants, bacteria, fungi, and more. </a:t>
            </a:r>
          </a:p>
        </p:txBody>
      </p:sp>
      <p:sp>
        <p:nvSpPr>
          <p:cNvPr id="4" name="Slide Number Placeholder 3"/>
          <p:cNvSpPr>
            <a:spLocks noGrp="1"/>
          </p:cNvSpPr>
          <p:nvPr>
            <p:ph type="sldNum" sz="quarter" idx="5"/>
          </p:nvPr>
        </p:nvSpPr>
        <p:spPr/>
        <p:txBody>
          <a:bodyPr/>
          <a:lstStyle/>
          <a:p>
            <a:fld id="{9A628E4F-335F-45F5-A2FC-FE9487D09098}" type="slidenum">
              <a:rPr lang="en-US" smtClean="0"/>
              <a:pPr/>
              <a:t>2</a:t>
            </a:fld>
            <a:endParaRPr lang="en-US"/>
          </a:p>
        </p:txBody>
      </p:sp>
    </p:spTree>
    <p:extLst>
      <p:ext uri="{BB962C8B-B14F-4D97-AF65-F5344CB8AC3E}">
        <p14:creationId xmlns:p14="http://schemas.microsoft.com/office/powerpoint/2010/main" val="3299375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12</a:t>
            </a:fld>
            <a:endParaRPr lang="en-US"/>
          </a:p>
        </p:txBody>
      </p:sp>
    </p:spTree>
    <p:extLst>
      <p:ext uri="{BB962C8B-B14F-4D97-AF65-F5344CB8AC3E}">
        <p14:creationId xmlns:p14="http://schemas.microsoft.com/office/powerpoint/2010/main" val="783783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13</a:t>
            </a:fld>
            <a:endParaRPr lang="en-US"/>
          </a:p>
        </p:txBody>
      </p:sp>
    </p:spTree>
    <p:extLst>
      <p:ext uri="{BB962C8B-B14F-4D97-AF65-F5344CB8AC3E}">
        <p14:creationId xmlns:p14="http://schemas.microsoft.com/office/powerpoint/2010/main" val="330227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14</a:t>
            </a:fld>
            <a:endParaRPr lang="en-US"/>
          </a:p>
        </p:txBody>
      </p:sp>
    </p:spTree>
    <p:extLst>
      <p:ext uri="{BB962C8B-B14F-4D97-AF65-F5344CB8AC3E}">
        <p14:creationId xmlns:p14="http://schemas.microsoft.com/office/powerpoint/2010/main" val="3129340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15</a:t>
            </a:fld>
            <a:endParaRPr lang="en-US"/>
          </a:p>
        </p:txBody>
      </p:sp>
    </p:spTree>
    <p:extLst>
      <p:ext uri="{BB962C8B-B14F-4D97-AF65-F5344CB8AC3E}">
        <p14:creationId xmlns:p14="http://schemas.microsoft.com/office/powerpoint/2010/main" val="3384833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16</a:t>
            </a:fld>
            <a:endParaRPr lang="en-US"/>
          </a:p>
        </p:txBody>
      </p:sp>
    </p:spTree>
    <p:extLst>
      <p:ext uri="{BB962C8B-B14F-4D97-AF65-F5344CB8AC3E}">
        <p14:creationId xmlns:p14="http://schemas.microsoft.com/office/powerpoint/2010/main" val="2294042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Have students think-pair-share. </a:t>
            </a:r>
          </a:p>
        </p:txBody>
      </p:sp>
      <p:sp>
        <p:nvSpPr>
          <p:cNvPr id="4" name="Slide Number Placeholder 3"/>
          <p:cNvSpPr>
            <a:spLocks noGrp="1"/>
          </p:cNvSpPr>
          <p:nvPr>
            <p:ph type="sldNum" sz="quarter" idx="5"/>
          </p:nvPr>
        </p:nvSpPr>
        <p:spPr/>
        <p:txBody>
          <a:bodyPr/>
          <a:lstStyle/>
          <a:p>
            <a:fld id="{9A628E4F-335F-45F5-A2FC-FE9487D09098}" type="slidenum">
              <a:rPr lang="en-US" smtClean="0"/>
              <a:pPr/>
              <a:t>17</a:t>
            </a:fld>
            <a:endParaRPr lang="en-US"/>
          </a:p>
        </p:txBody>
      </p:sp>
    </p:spTree>
    <p:extLst>
      <p:ext uri="{BB962C8B-B14F-4D97-AF65-F5344CB8AC3E}">
        <p14:creationId xmlns:p14="http://schemas.microsoft.com/office/powerpoint/2010/main" val="3907230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4</a:t>
            </a:fld>
            <a:endParaRPr lang="en-US"/>
          </a:p>
        </p:txBody>
      </p:sp>
    </p:spTree>
    <p:extLst>
      <p:ext uri="{BB962C8B-B14F-4D97-AF65-F5344CB8AC3E}">
        <p14:creationId xmlns:p14="http://schemas.microsoft.com/office/powerpoint/2010/main" val="541285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5</a:t>
            </a:fld>
            <a:endParaRPr lang="en-US"/>
          </a:p>
        </p:txBody>
      </p:sp>
    </p:spTree>
    <p:extLst>
      <p:ext uri="{BB962C8B-B14F-4D97-AF65-F5344CB8AC3E}">
        <p14:creationId xmlns:p14="http://schemas.microsoft.com/office/powerpoint/2010/main" val="3837482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6</a:t>
            </a:fld>
            <a:endParaRPr lang="en-US"/>
          </a:p>
        </p:txBody>
      </p:sp>
    </p:spTree>
    <p:extLst>
      <p:ext uri="{BB962C8B-B14F-4D97-AF65-F5344CB8AC3E}">
        <p14:creationId xmlns:p14="http://schemas.microsoft.com/office/powerpoint/2010/main" val="2763350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7</a:t>
            </a:fld>
            <a:endParaRPr lang="en-US"/>
          </a:p>
        </p:txBody>
      </p:sp>
    </p:spTree>
    <p:extLst>
      <p:ext uri="{BB962C8B-B14F-4D97-AF65-F5344CB8AC3E}">
        <p14:creationId xmlns:p14="http://schemas.microsoft.com/office/powerpoint/2010/main" val="2529487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8</a:t>
            </a:fld>
            <a:endParaRPr lang="en-US"/>
          </a:p>
        </p:txBody>
      </p:sp>
    </p:spTree>
    <p:extLst>
      <p:ext uri="{BB962C8B-B14F-4D97-AF65-F5344CB8AC3E}">
        <p14:creationId xmlns:p14="http://schemas.microsoft.com/office/powerpoint/2010/main" val="2118793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9</a:t>
            </a:fld>
            <a:endParaRPr lang="en-US"/>
          </a:p>
        </p:txBody>
      </p:sp>
    </p:spTree>
    <p:extLst>
      <p:ext uri="{BB962C8B-B14F-4D97-AF65-F5344CB8AC3E}">
        <p14:creationId xmlns:p14="http://schemas.microsoft.com/office/powerpoint/2010/main" val="3697944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10</a:t>
            </a:fld>
            <a:endParaRPr lang="en-US"/>
          </a:p>
        </p:txBody>
      </p:sp>
    </p:spTree>
    <p:extLst>
      <p:ext uri="{BB962C8B-B14F-4D97-AF65-F5344CB8AC3E}">
        <p14:creationId xmlns:p14="http://schemas.microsoft.com/office/powerpoint/2010/main" val="418257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11</a:t>
            </a:fld>
            <a:endParaRPr lang="en-US"/>
          </a:p>
        </p:txBody>
      </p:sp>
    </p:spTree>
    <p:extLst>
      <p:ext uri="{BB962C8B-B14F-4D97-AF65-F5344CB8AC3E}">
        <p14:creationId xmlns:p14="http://schemas.microsoft.com/office/powerpoint/2010/main" val="649489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7227DC2-82E8-4510-993B-854A916A8E1A}"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B0D4D8-8196-426F-9D36-FB312D7A8EAC}" type="slidenum">
              <a:rPr lang="en-US" smtClean="0"/>
              <a:t>‹#›</a:t>
            </a:fld>
            <a:endParaRPr lang="en-US"/>
          </a:p>
        </p:txBody>
      </p:sp>
    </p:spTree>
    <p:extLst>
      <p:ext uri="{BB962C8B-B14F-4D97-AF65-F5344CB8AC3E}">
        <p14:creationId xmlns:p14="http://schemas.microsoft.com/office/powerpoint/2010/main" val="542211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227DC2-82E8-4510-993B-854A916A8E1A}"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B0D4D8-8196-426F-9D36-FB312D7A8EAC}" type="slidenum">
              <a:rPr lang="en-US" smtClean="0"/>
              <a:t>‹#›</a:t>
            </a:fld>
            <a:endParaRPr lang="en-US"/>
          </a:p>
        </p:txBody>
      </p:sp>
    </p:spTree>
    <p:extLst>
      <p:ext uri="{BB962C8B-B14F-4D97-AF65-F5344CB8AC3E}">
        <p14:creationId xmlns:p14="http://schemas.microsoft.com/office/powerpoint/2010/main" val="1288919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227DC2-82E8-4510-993B-854A916A8E1A}"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B0D4D8-8196-426F-9D36-FB312D7A8EAC}" type="slidenum">
              <a:rPr lang="en-US" smtClean="0"/>
              <a:t>‹#›</a:t>
            </a:fld>
            <a:endParaRPr lang="en-US"/>
          </a:p>
        </p:txBody>
      </p:sp>
    </p:spTree>
    <p:extLst>
      <p:ext uri="{BB962C8B-B14F-4D97-AF65-F5344CB8AC3E}">
        <p14:creationId xmlns:p14="http://schemas.microsoft.com/office/powerpoint/2010/main" val="15143407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Rectangle 5"/>
          <p:cNvSpPr/>
          <p:nvPr userDrawn="1"/>
        </p:nvSpPr>
        <p:spPr>
          <a:xfrm>
            <a:off x="0" y="0"/>
            <a:ext cx="9144000" cy="3429000"/>
          </a:xfrm>
          <a:prstGeom prst="rect">
            <a:avLst/>
          </a:prstGeom>
          <a:solidFill>
            <a:srgbClr val="007A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A53"/>
              </a:solidFill>
            </a:endParaRPr>
          </a:p>
        </p:txBody>
      </p:sp>
      <p:sp>
        <p:nvSpPr>
          <p:cNvPr id="2" name="Title 1"/>
          <p:cNvSpPr>
            <a:spLocks noGrp="1"/>
          </p:cNvSpPr>
          <p:nvPr>
            <p:ph type="title"/>
          </p:nvPr>
        </p:nvSpPr>
        <p:spPr>
          <a:xfrm>
            <a:off x="381000" y="1143000"/>
            <a:ext cx="8382000" cy="1143000"/>
          </a:xfrm>
        </p:spPr>
        <p:txBody>
          <a:bodyPr>
            <a:normAutofit/>
          </a:bodyPr>
          <a:lstStyle>
            <a:lvl1pPr>
              <a:defRPr sz="4200" b="1" baseline="0">
                <a:solidFill>
                  <a:schemeClr val="bg1"/>
                </a:solidFill>
                <a:latin typeface="Rockwell" panose="02060603020205020403" pitchFamily="18"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rgbClr val="28557A"/>
                </a:solidFill>
              </a:defRPr>
            </a:lvl1pPr>
          </a:lstStyle>
          <a:p>
            <a:fld id="{82765077-33CD-41D0-80AC-47D3807B673C}" type="datetime1">
              <a:rPr lang="en-US" smtClean="0"/>
              <a:t>1/15/2021</a:t>
            </a:fld>
            <a:endParaRPr lang="en-US" dirty="0"/>
          </a:p>
        </p:txBody>
      </p:sp>
      <p:sp>
        <p:nvSpPr>
          <p:cNvPr id="4" name="Footer Placeholder 3"/>
          <p:cNvSpPr>
            <a:spLocks noGrp="1"/>
          </p:cNvSpPr>
          <p:nvPr>
            <p:ph type="ftr" sz="quarter" idx="11"/>
          </p:nvPr>
        </p:nvSpPr>
        <p:spPr/>
        <p:txBody>
          <a:bodyPr/>
          <a:lstStyle/>
          <a:p>
            <a:r>
              <a:rPr lang="en-US"/>
              <a:t>Department of Fish and Wildlife</a:t>
            </a:r>
          </a:p>
        </p:txBody>
      </p:sp>
      <p:sp>
        <p:nvSpPr>
          <p:cNvPr id="5" name="Slide Number Placeholder 4"/>
          <p:cNvSpPr>
            <a:spLocks noGrp="1"/>
          </p:cNvSpPr>
          <p:nvPr>
            <p:ph type="sldNum" sz="quarter" idx="12"/>
          </p:nvPr>
        </p:nvSpPr>
        <p:spPr/>
        <p:txBody>
          <a:bodyPr/>
          <a:lstStyle/>
          <a:p>
            <a:fld id="{5A73201E-BAD4-4887-93F2-D695096208A5}"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61811" y="5485865"/>
            <a:ext cx="1620377" cy="1090170"/>
          </a:xfrm>
          <a:prstGeom prst="rect">
            <a:avLst/>
          </a:prstGeom>
        </p:spPr>
      </p:pic>
      <p:sp>
        <p:nvSpPr>
          <p:cNvPr id="10" name="Rectangle 9"/>
          <p:cNvSpPr/>
          <p:nvPr userDrawn="1"/>
        </p:nvSpPr>
        <p:spPr>
          <a:xfrm>
            <a:off x="0" y="3429000"/>
            <a:ext cx="9144000" cy="76200"/>
          </a:xfrm>
          <a:prstGeom prst="rect">
            <a:avLst/>
          </a:prstGeom>
          <a:solidFill>
            <a:srgbClr val="92D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3465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227DC2-82E8-4510-993B-854A916A8E1A}"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B0D4D8-8196-426F-9D36-FB312D7A8EAC}" type="slidenum">
              <a:rPr lang="en-US" smtClean="0"/>
              <a:t>‹#›</a:t>
            </a:fld>
            <a:endParaRPr lang="en-US"/>
          </a:p>
        </p:txBody>
      </p:sp>
    </p:spTree>
    <p:extLst>
      <p:ext uri="{BB962C8B-B14F-4D97-AF65-F5344CB8AC3E}">
        <p14:creationId xmlns:p14="http://schemas.microsoft.com/office/powerpoint/2010/main" val="1521370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227DC2-82E8-4510-993B-854A916A8E1A}"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B0D4D8-8196-426F-9D36-FB312D7A8EAC}" type="slidenum">
              <a:rPr lang="en-US" smtClean="0"/>
              <a:t>‹#›</a:t>
            </a:fld>
            <a:endParaRPr lang="en-US"/>
          </a:p>
        </p:txBody>
      </p:sp>
    </p:spTree>
    <p:extLst>
      <p:ext uri="{BB962C8B-B14F-4D97-AF65-F5344CB8AC3E}">
        <p14:creationId xmlns:p14="http://schemas.microsoft.com/office/powerpoint/2010/main" val="1635561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7227DC2-82E8-4510-993B-854A916A8E1A}"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B0D4D8-8196-426F-9D36-FB312D7A8EAC}" type="slidenum">
              <a:rPr lang="en-US" smtClean="0"/>
              <a:t>‹#›</a:t>
            </a:fld>
            <a:endParaRPr lang="en-US"/>
          </a:p>
        </p:txBody>
      </p:sp>
    </p:spTree>
    <p:extLst>
      <p:ext uri="{BB962C8B-B14F-4D97-AF65-F5344CB8AC3E}">
        <p14:creationId xmlns:p14="http://schemas.microsoft.com/office/powerpoint/2010/main" val="659963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7227DC2-82E8-4510-993B-854A916A8E1A}" type="datetimeFigureOut">
              <a:rPr lang="en-US" smtClean="0"/>
              <a:t>1/15/2021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B0D4D8-8196-426F-9D36-FB312D7A8EAC}" type="slidenum">
              <a:rPr lang="en-US" smtClean="0"/>
              <a:t>‹#›</a:t>
            </a:fld>
            <a:endParaRPr lang="en-US"/>
          </a:p>
        </p:txBody>
      </p:sp>
    </p:spTree>
    <p:extLst>
      <p:ext uri="{BB962C8B-B14F-4D97-AF65-F5344CB8AC3E}">
        <p14:creationId xmlns:p14="http://schemas.microsoft.com/office/powerpoint/2010/main" val="3708413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7227DC2-82E8-4510-993B-854A916A8E1A}" type="datetimeFigureOut">
              <a:rPr lang="en-US" smtClean="0"/>
              <a:t>1/15/2021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B0D4D8-8196-426F-9D36-FB312D7A8EAC}" type="slidenum">
              <a:rPr lang="en-US" smtClean="0"/>
              <a:t>‹#›</a:t>
            </a:fld>
            <a:endParaRPr lang="en-US"/>
          </a:p>
        </p:txBody>
      </p:sp>
    </p:spTree>
    <p:extLst>
      <p:ext uri="{BB962C8B-B14F-4D97-AF65-F5344CB8AC3E}">
        <p14:creationId xmlns:p14="http://schemas.microsoft.com/office/powerpoint/2010/main" val="4133075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227DC2-82E8-4510-993B-854A916A8E1A}" type="datetimeFigureOut">
              <a:rPr lang="en-US" smtClean="0"/>
              <a:t>1/15/2021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B0D4D8-8196-426F-9D36-FB312D7A8EAC}" type="slidenum">
              <a:rPr lang="en-US" smtClean="0"/>
              <a:t>‹#›</a:t>
            </a:fld>
            <a:endParaRPr lang="en-US"/>
          </a:p>
        </p:txBody>
      </p:sp>
    </p:spTree>
    <p:extLst>
      <p:ext uri="{BB962C8B-B14F-4D97-AF65-F5344CB8AC3E}">
        <p14:creationId xmlns:p14="http://schemas.microsoft.com/office/powerpoint/2010/main" val="2878848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227DC2-82E8-4510-993B-854A916A8E1A}"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B0D4D8-8196-426F-9D36-FB312D7A8EAC}" type="slidenum">
              <a:rPr lang="en-US" smtClean="0"/>
              <a:t>‹#›</a:t>
            </a:fld>
            <a:endParaRPr lang="en-US"/>
          </a:p>
        </p:txBody>
      </p:sp>
    </p:spTree>
    <p:extLst>
      <p:ext uri="{BB962C8B-B14F-4D97-AF65-F5344CB8AC3E}">
        <p14:creationId xmlns:p14="http://schemas.microsoft.com/office/powerpoint/2010/main" val="667477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227DC2-82E8-4510-993B-854A916A8E1A}"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B0D4D8-8196-426F-9D36-FB312D7A8EAC}" type="slidenum">
              <a:rPr lang="en-US" smtClean="0"/>
              <a:t>‹#›</a:t>
            </a:fld>
            <a:endParaRPr lang="en-US"/>
          </a:p>
        </p:txBody>
      </p:sp>
    </p:spTree>
    <p:extLst>
      <p:ext uri="{BB962C8B-B14F-4D97-AF65-F5344CB8AC3E}">
        <p14:creationId xmlns:p14="http://schemas.microsoft.com/office/powerpoint/2010/main" val="2201881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227DC2-82E8-4510-993B-854A916A8E1A}" type="datetimeFigureOut">
              <a:rPr lang="en-US" smtClean="0"/>
              <a:t>1/15/2021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B0D4D8-8196-426F-9D36-FB312D7A8EAC}" type="slidenum">
              <a:rPr lang="en-US" smtClean="0"/>
              <a:t>‹#›</a:t>
            </a:fld>
            <a:endParaRPr lang="en-US"/>
          </a:p>
        </p:txBody>
      </p:sp>
    </p:spTree>
    <p:extLst>
      <p:ext uri="{BB962C8B-B14F-4D97-AF65-F5344CB8AC3E}">
        <p14:creationId xmlns:p14="http://schemas.microsoft.com/office/powerpoint/2010/main" val="27060512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creativecommons.org/licenses/by-nc/2.0/?ref=ccsearch&amp;atype=rich" TargetMode="External"/><Relationship Id="rId5" Type="http://schemas.openxmlformats.org/officeDocument/2006/relationships/hyperlink" Target="https://www.flickr.com/photos/16914249@N08" TargetMode="External"/><Relationship Id="rId4" Type="http://schemas.openxmlformats.org/officeDocument/2006/relationships/hyperlink" Target="https://www.flickr.com/photos/16914249@N08/6443536239"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cdn1-originals.webdamdb.com/13200_98071746_1?Policy=eyJTdGF0ZW1lbnQiOlt7IlJlc291cmNlIjoiaHR0cCo6Ly9jZG4xLW9yaWdpbmFscy53ZWJkYW1kYi5jb20vMTMyMDBfOTgwNzE3NDZfMSIsIkNvbmRpdGlvbiI6eyJEYXRlTGVzc1RoYW4iOnsiQVdTOkVwb2NoVGltZSI6MjE0NzQxNDQwMH19fV19&amp;Signature=epmESlgOj3QDXx92WKJ3iFDHoU3ILLEbzlGbPW9oBSmPiAJSuXSCvfzzcooHZedI-Sr-LPGY5rAcyaOduU4RGWu4Qg5TxR~LL5kSJT9LcMiQqi7Y2q8~1iP4hDYPHcEs0yRE6Px8QU8PiZlpHdDvwtX-rkZZIhbTv2MIgMODthOnfnAHqLLlZIb0bpEfXIFs68r-kLQv1HPGKpSnwOL582tkvAHUfPDS7qA-bybDUYJA5AM-lDBDhD9TQh-H1RgS4qQ66h4HgyRMcWNK6TdCRgmiqsV-GwcCkHKZ-9TGhhK1kjIspiUIh1G75oiFU4kFjGycsd0WYXYXeVlCPQCwwg__&amp;Key-Pair-Id=APKAI2ASI2IOLRFF2RHA"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creativecommons.org/licenses/by/2.0/?ref=ccsearch&amp;atype=rich" TargetMode="External"/><Relationship Id="rId5" Type="http://schemas.openxmlformats.org/officeDocument/2006/relationships/hyperlink" Target="https://www.flickr.com/photos/17004938@N00" TargetMode="External"/><Relationship Id="rId4" Type="http://schemas.openxmlformats.org/officeDocument/2006/relationships/hyperlink" Target="https://www.flickr.com/photos/17004938@N00/4562020188"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cdn1-originals.webdamdb.com/13200_98071766_1?Policy=eyJTdGF0ZW1lbnQiOlt7IlJlc291cmNlIjoiaHR0cCo6Ly9jZG4xLW9yaWdpbmFscy53ZWJkYW1kYi5jb20vMTMyMDBfOTgwNzE3NjZfMSIsIkNvbmRpdGlvbiI6eyJEYXRlTGVzc1RoYW4iOnsiQVdTOkVwb2NoVGltZSI6MjE0NzQxNDQwMH19fV19&amp;Signature=Yqxq7555EKtLjRKO3-Zg9XtJEwU~k1G6otp9Em8A4KYgpwlR7LdaohrJnZYI7BrO6CwEHN3np94Wbg6QgNI~NlK9e~3rgMrmmLXK79XkzbUfIpPWVaN~NWmkCvq9YkQbsrf7hQcJlQA7oh-8WLFofYr3tu0Mn7-aneK4UFEZSfV0u5~09HimCBS-w~qTnLG5RIrJrinMIpZiwfym1vDoeqyoX8kZb8VltWmiUKsLBg2op1v2nVPzcDZo1mEKz8AC9eJw5BIfkBF40Uh7lRXXAyLuOdQc~XX9h-6o4qqydS7Y02jAj5q6ryFTC1d3hTGAT2lBuOD~XUhLTPczPf1K5g__&amp;Key-Pair-Id=APKAI2ASI2IOLRFF2RHA"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cdn1-originals.webdamdb.com/13200_98071762_1?Policy=eyJTdGF0ZW1lbnQiOlt7IlJlc291cmNlIjoiaHR0cCo6Ly9jZG4xLW9yaWdpbmFscy53ZWJkYW1kYi5jb20vMTMyMDBfOTgwNzE3NjJfMSIsIkNvbmRpdGlvbiI6eyJEYXRlTGVzc1RoYW4iOnsiQVdTOkVwb2NoVGltZSI6MjE0NzQxNDQwMH19fV19&amp;Signature=MWH6R0FQmomgHsQB-7Bbkr8Vc1vYfIHUebIVSa0mr0pWbeUVQ3hNxX0U9YXQZ~dZLvB80vcT8G4xksLyR--0cWYsjpkW3y~0jCyovpQ7vexO-j9rMaY9lRNnNAGvz3-A8sg2Yo93TOotyr3s7EWLU83Hvg-uKO6GeZ2HpT8dC1Eo1LuPsBARYWWnaDoQmF-3XzA~uEpouajI9w2HXaFD7bidVN7vK25JlkjtH51uJ-Zr9P3mQ3Tk2Q-uODRBeBV7gQiiqbot6TqkSCEuzTckjRSFUE2TEdjxHe6NZ38P4IB-2bMp7avbTyiQB8gElN4Tta5GVA36IpwjNbel4kJy6g__&amp;Key-Pair-Id=APKAI2ASI2IOLRFF2RHA" TargetMode="External"/><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hyperlink" Target="https://creativecommons.org/licenses/by-sa/2.0/?ref=ccsearch&amp;atype=rich"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flickr.com/photos/34067077@N00" TargetMode="External"/><Relationship Id="rId5" Type="http://schemas.openxmlformats.org/officeDocument/2006/relationships/hyperlink" Target="https://www.flickr.com/photos/34067077@N00/826716983" TargetMode="External"/><Relationship Id="rId4" Type="http://schemas.openxmlformats.org/officeDocument/2006/relationships/hyperlink" Target="https://cdn1-originals.webdamdb.com/13200_98071783_1?Policy=eyJTdGF0ZW1lbnQiOlt7IlJlc291cmNlIjoiaHR0cCo6Ly9jZG4xLW9yaWdpbmFscy53ZWJkYW1kYi5jb20vMTMyMDBfOTgwNzE3ODNfMSIsIkNvbmRpdGlvbiI6eyJEYXRlTGVzc1RoYW4iOnsiQVdTOkVwb2NoVGltZSI6MjE0NzQxNDQwMH19fV19&amp;Signature=oYtc2GjtRA2wxh22o6UgdSf8OEX4wauRaNN2fVgh0~Xg9zkmnAFeCE8cb2XapBd3M7IY1xrbClFz75LgsaR2uJEnSyx7IuaP~6FL3GXYgYBxUsJLSSDvPe03CDpqpZ1ZvV8oCITaQ1c1hwl0c5IAZWV~jLADAjpVs5oWDmHViushhXRViPkRvbULmaJyEhP-5aWiyLCO3qkg1CPxkKzNdJmkBsBtybaKVKJQKyj37sqjxRSVMRA-0V7hpvqPx4i6LBvX9QfLrCmAbDWhTsk8QncVf5JMDbd9PHC5kfEESo4nteUKqSKxGidEmDPDP~0atx7DmfL613NW1Jjp94e5NA__&amp;Key-Pair-Id=APKAI2ASI2IOLRFF2RHA"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cdn1-originals.webdamdb.com/13200_98071694_2?Policy=eyJTdGF0ZW1lbnQiOlt7IlJlc291cmNlIjoiaHR0cCo6Ly9jZG4xLW9yaWdpbmFscy53ZWJkYW1kYi5jb20vMTMyMDBfOTgwNzE2OTRfMiIsIkNvbmRpdGlvbiI6eyJEYXRlTGVzc1RoYW4iOnsiQVdTOkVwb2NoVGltZSI6MjE0NzQxNDQwMH19fV19&amp;Signature=KrAOcvtMzhQLQFi3Lcj7vlBVpT6bsmaezojg6rI2aHJCpbCgXPvLRyjlmyNF-ft3YGBgfgLu5C8KReIlwCZ-JZt9Cui7UNbcm8mQM4ycUiwZq8J4LwguKig4fjyJdDniPCkRLJjAhY20FBKIc949uUsVW-yszwsVvgo3XMSFq4BBcSEgxzObHTcSdeJm42Q6pfFBgrn63J~OCuivm9T-NX2NQvhDYeBHl4kTfovWEU1YCf9DKtA7npD28Zh3I~XWRP1vl0MHL8ZtCOVI7ghBFDqfNDaqguRrzL4vA~azKziZ7sV3eI0N1RDxwbot0zgRMpoj-NyLqU823fD3aUL3pw__&amp;Key-Pair-Id=APKAI2ASI2IOLRFF2RHA"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cdn1-originals.webdamdb.com/13200_98071752_1?Policy=eyJTdGF0ZW1lbnQiOlt7IlJlc291cmNlIjoiaHR0cCo6Ly9jZG4xLW9yaWdpbmFscy53ZWJkYW1kYi5jb20vMTMyMDBfOTgwNzE3NTJfMSIsIkNvbmRpdGlvbiI6eyJEYXRlTGVzc1RoYW4iOnsiQVdTOkVwb2NoVGltZSI6MjE0NzQxNDQwMH19fV19&amp;Signature=lVF~vMu0Y7znTn0Y6~Gpco~jFo9ALSniehBDu1EYVAP7HTo7ky~H5muXR8MrDQ7uXu5Y-qCjRlOFIxsGfN6qfFZ5Pfy8DqVpJM1H4-K2dxU-jNEFo128Ta9dF7JTGX-C9orWRRbFAQg~2KsoqVaJDEFYg3cBQXOkFOK2zH6wmZx7WLIIMhfjknQILz124lNhYxFjieHpzvpA87J37yAi1SRDevjnU~XTvNqFqHpimrMIF6at~ChoR4Dy2pfmpRpBDsBqnbo9B6GkY3y9jsJSFR-BvvDHOzd64bOgqeTFZOMjmnd0FFFllqtSV2zjoWrydxxNehbsLA46F7Lm9cBDdw__&amp;Key-Pair-Id=APKAI2ASI2IOLRFF2RH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90" y="0"/>
            <a:ext cx="8813620" cy="1216742"/>
          </a:xfrm>
        </p:spPr>
        <p:txBody>
          <a:bodyPr>
            <a:normAutofit/>
          </a:bodyPr>
          <a:lstStyle/>
          <a:p>
            <a:r>
              <a:rPr lang="en-US" dirty="0">
                <a:latin typeface="Rockwell" panose="02060603020205020403" pitchFamily="18" charset="0"/>
              </a:rPr>
              <a:t>Marine Mammals in Washington</a:t>
            </a:r>
          </a:p>
        </p:txBody>
      </p:sp>
      <p:pic>
        <p:nvPicPr>
          <p:cNvPr id="7" name="Picture 6">
            <a:extLst>
              <a:ext uri="{FF2B5EF4-FFF2-40B4-BE49-F238E27FC236}">
                <a16:creationId xmlns:a16="http://schemas.microsoft.com/office/drawing/2014/main" id="{ABE9C1BC-DB33-4F07-8C75-1258EC24C2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2113" y="1038327"/>
            <a:ext cx="6485860" cy="432751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571D04-0F09-499D-9283-792CA85540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39"/>
          <a:stretch/>
        </p:blipFill>
        <p:spPr>
          <a:xfrm>
            <a:off x="0" y="-25400"/>
            <a:ext cx="9144000" cy="6883400"/>
          </a:xfrm>
          <a:prstGeom prst="rect">
            <a:avLst/>
          </a:prstGeom>
        </p:spPr>
      </p:pic>
      <p:sp>
        <p:nvSpPr>
          <p:cNvPr id="13" name="Title 12"/>
          <p:cNvSpPr>
            <a:spLocks noGrp="1"/>
          </p:cNvSpPr>
          <p:nvPr>
            <p:ph type="title"/>
          </p:nvPr>
        </p:nvSpPr>
        <p:spPr>
          <a:xfrm>
            <a:off x="152400" y="0"/>
            <a:ext cx="8229600" cy="914400"/>
          </a:xfrm>
        </p:spPr>
        <p:txBody>
          <a:bodyPr>
            <a:normAutofit/>
          </a:bodyPr>
          <a:lstStyle/>
          <a:p>
            <a:pPr algn="l"/>
            <a:r>
              <a:rPr lang="en-US" sz="3500" dirty="0"/>
              <a:t>Seals</a:t>
            </a:r>
            <a:endParaRPr lang="en-US" sz="3500" dirty="0">
              <a:latin typeface="Rockwell" pitchFamily="18" charset="0"/>
            </a:endParaRPr>
          </a:p>
        </p:txBody>
      </p:sp>
      <p:sp>
        <p:nvSpPr>
          <p:cNvPr id="4" name="Content Placeholder 2">
            <a:extLst>
              <a:ext uri="{FF2B5EF4-FFF2-40B4-BE49-F238E27FC236}">
                <a16:creationId xmlns:a16="http://schemas.microsoft.com/office/drawing/2014/main" id="{CE4A76A5-3E7C-4020-86EA-DD948D60A930}"/>
              </a:ext>
            </a:extLst>
          </p:cNvPr>
          <p:cNvSpPr>
            <a:spLocks noGrp="1"/>
          </p:cNvSpPr>
          <p:nvPr>
            <p:ph idx="1"/>
          </p:nvPr>
        </p:nvSpPr>
        <p:spPr>
          <a:xfrm>
            <a:off x="1447800" y="152400"/>
            <a:ext cx="8229600" cy="914400"/>
          </a:xfrm>
        </p:spPr>
        <p:txBody>
          <a:bodyPr>
            <a:normAutofit/>
          </a:bodyPr>
          <a:lstStyle/>
          <a:p>
            <a:r>
              <a:rPr lang="en-US" sz="3000" dirty="0"/>
              <a:t>Elephant seal, </a:t>
            </a:r>
            <a:r>
              <a:rPr lang="en-US" sz="3000" i="1" dirty="0"/>
              <a:t>Mirounga </a:t>
            </a:r>
            <a:r>
              <a:rPr lang="en-US" sz="3000" i="1" dirty="0" err="1"/>
              <a:t>angustirostris</a:t>
            </a:r>
            <a:endParaRPr lang="en-US" sz="3000" dirty="0"/>
          </a:p>
        </p:txBody>
      </p:sp>
      <p:sp>
        <p:nvSpPr>
          <p:cNvPr id="7" name="Rectangle 6">
            <a:extLst>
              <a:ext uri="{FF2B5EF4-FFF2-40B4-BE49-F238E27FC236}">
                <a16:creationId xmlns:a16="http://schemas.microsoft.com/office/drawing/2014/main" id="{AAB09DF5-F3EA-4F2C-971E-8387E578F0A3}"/>
              </a:ext>
            </a:extLst>
          </p:cNvPr>
          <p:cNvSpPr/>
          <p:nvPr/>
        </p:nvSpPr>
        <p:spPr>
          <a:xfrm>
            <a:off x="-13172" y="4149566"/>
            <a:ext cx="9157173" cy="270843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700" b="1" dirty="0">
                <a:solidFill>
                  <a:schemeClr val="tx1"/>
                </a:solidFill>
                <a:latin typeface="Ebrima" panose="02000000000000000000" pitchFamily="2" charset="0"/>
                <a:ea typeface="Ebrima" panose="02000000000000000000" pitchFamily="2" charset="0"/>
                <a:cs typeface="Ebrima" panose="02000000000000000000" pitchFamily="2" charset="0"/>
              </a:rPr>
              <a:t>Adult Length: </a:t>
            </a:r>
            <a:r>
              <a:rPr lang="en-US" sz="1700" dirty="0">
                <a:solidFill>
                  <a:schemeClr val="tx1"/>
                </a:solidFill>
                <a:latin typeface="Ebrima" panose="02000000000000000000" pitchFamily="2" charset="0"/>
                <a:ea typeface="Ebrima" panose="02000000000000000000" pitchFamily="2" charset="0"/>
                <a:cs typeface="Ebrima" panose="02000000000000000000" pitchFamily="2" charset="0"/>
              </a:rPr>
              <a:t>Males 12-16 ft., females 7-12 ft.  </a:t>
            </a:r>
            <a:r>
              <a:rPr lang="en-US" sz="1700" b="1" dirty="0">
                <a:solidFill>
                  <a:schemeClr val="tx1"/>
                </a:solidFill>
                <a:latin typeface="Ebrima" panose="02000000000000000000" pitchFamily="2" charset="0"/>
                <a:ea typeface="Ebrima" panose="02000000000000000000" pitchFamily="2" charset="0"/>
                <a:cs typeface="Ebrima" panose="02000000000000000000" pitchFamily="2" charset="0"/>
              </a:rPr>
              <a:t>Adult Weight:</a:t>
            </a:r>
            <a:r>
              <a:rPr lang="en-US" sz="1700" dirty="0">
                <a:solidFill>
                  <a:schemeClr val="tx1"/>
                </a:solidFill>
                <a:latin typeface="Ebrima" panose="02000000000000000000" pitchFamily="2" charset="0"/>
                <a:ea typeface="Ebrima" panose="02000000000000000000" pitchFamily="2" charset="0"/>
                <a:cs typeface="Ebrima" panose="02000000000000000000" pitchFamily="2" charset="0"/>
              </a:rPr>
              <a:t> Males to 5000 </a:t>
            </a:r>
            <a:r>
              <a:rPr lang="en-US" sz="1700" dirty="0" err="1">
                <a:solidFill>
                  <a:schemeClr val="tx1"/>
                </a:solidFill>
                <a:latin typeface="Ebrima" panose="02000000000000000000" pitchFamily="2" charset="0"/>
                <a:ea typeface="Ebrima" panose="02000000000000000000" pitchFamily="2" charset="0"/>
                <a:cs typeface="Ebrima" panose="02000000000000000000" pitchFamily="2" charset="0"/>
              </a:rPr>
              <a:t>lbs</a:t>
            </a:r>
            <a:r>
              <a:rPr lang="en-US" sz="1700" dirty="0">
                <a:solidFill>
                  <a:schemeClr val="tx1"/>
                </a:solidFill>
                <a:latin typeface="Ebrima" panose="02000000000000000000" pitchFamily="2" charset="0"/>
                <a:ea typeface="Ebrima" panose="02000000000000000000" pitchFamily="2" charset="0"/>
                <a:cs typeface="Ebrima" panose="02000000000000000000" pitchFamily="2" charset="0"/>
              </a:rPr>
              <a:t>, females to 2000 lbs. </a:t>
            </a:r>
            <a:br>
              <a:rPr lang="en-US" sz="1700" b="1" dirty="0">
                <a:solidFill>
                  <a:schemeClr val="tx1"/>
                </a:solidFill>
                <a:latin typeface="Ebrima" panose="02000000000000000000" pitchFamily="2" charset="0"/>
                <a:ea typeface="Ebrima" panose="02000000000000000000" pitchFamily="2" charset="0"/>
                <a:cs typeface="Ebrima" panose="02000000000000000000" pitchFamily="2" charset="0"/>
              </a:rPr>
            </a:br>
            <a:br>
              <a:rPr lang="en-US" sz="1700" dirty="0">
                <a:solidFill>
                  <a:schemeClr val="tx1"/>
                </a:solidFill>
                <a:latin typeface="Ebrima" panose="02000000000000000000" pitchFamily="2" charset="0"/>
                <a:ea typeface="Ebrima" panose="02000000000000000000" pitchFamily="2" charset="0"/>
                <a:cs typeface="Ebrima" panose="02000000000000000000" pitchFamily="2" charset="0"/>
              </a:rPr>
            </a:br>
            <a:r>
              <a:rPr lang="en-US" sz="1700" b="1" dirty="0">
                <a:solidFill>
                  <a:schemeClr val="tx1"/>
                </a:solidFill>
                <a:latin typeface="Ebrima" panose="02000000000000000000" pitchFamily="2" charset="0"/>
                <a:ea typeface="Ebrima" panose="02000000000000000000" pitchFamily="2" charset="0"/>
                <a:cs typeface="Ebrima" panose="02000000000000000000" pitchFamily="2" charset="0"/>
              </a:rPr>
              <a:t>Description: </a:t>
            </a:r>
            <a:r>
              <a:rPr lang="en-US" sz="1700" dirty="0">
                <a:solidFill>
                  <a:schemeClr val="tx1"/>
                </a:solidFill>
                <a:latin typeface="Ebrima" panose="02000000000000000000" pitchFamily="2" charset="0"/>
                <a:ea typeface="Ebrima" panose="02000000000000000000" pitchFamily="2" charset="0"/>
                <a:cs typeface="Ebrima" panose="02000000000000000000" pitchFamily="2" charset="0"/>
              </a:rPr>
              <a:t>Pups are born with a black coat which turns silvery-gray and then brown as an adult. Males start developing a large, characteristic, elephant-like nose between three and five  years-old. </a:t>
            </a:r>
            <a:br>
              <a:rPr lang="en-US" sz="1700" dirty="0">
                <a:solidFill>
                  <a:schemeClr val="tx1"/>
                </a:solidFill>
                <a:latin typeface="Ebrima" panose="02000000000000000000" pitchFamily="2" charset="0"/>
                <a:ea typeface="Ebrima" panose="02000000000000000000" pitchFamily="2" charset="0"/>
                <a:cs typeface="Ebrima" panose="02000000000000000000" pitchFamily="2" charset="0"/>
              </a:rPr>
            </a:br>
            <a:br>
              <a:rPr lang="en-US" sz="1700" dirty="0">
                <a:solidFill>
                  <a:schemeClr val="tx1"/>
                </a:solidFill>
                <a:latin typeface="Ebrima" panose="02000000000000000000" pitchFamily="2" charset="0"/>
                <a:ea typeface="Ebrima" panose="02000000000000000000" pitchFamily="2" charset="0"/>
                <a:cs typeface="Ebrima" panose="02000000000000000000" pitchFamily="2" charset="0"/>
              </a:rPr>
            </a:br>
            <a:r>
              <a:rPr lang="en-US" sz="1700" b="1" dirty="0">
                <a:solidFill>
                  <a:schemeClr val="tx1"/>
                </a:solidFill>
                <a:latin typeface="Ebrima" panose="02000000000000000000" pitchFamily="2" charset="0"/>
                <a:ea typeface="Ebrima" panose="02000000000000000000" pitchFamily="2" charset="0"/>
                <a:cs typeface="Ebrima" panose="02000000000000000000" pitchFamily="2" charset="0"/>
              </a:rPr>
              <a:t>Behavior:</a:t>
            </a:r>
            <a:r>
              <a:rPr lang="en-US" sz="1700" dirty="0">
                <a:solidFill>
                  <a:schemeClr val="tx1"/>
                </a:solidFill>
                <a:latin typeface="Ebrima" panose="02000000000000000000" pitchFamily="2" charset="0"/>
                <a:ea typeface="Ebrima" panose="02000000000000000000" pitchFamily="2" charset="0"/>
                <a:cs typeface="Ebrima" panose="02000000000000000000" pitchFamily="2" charset="0"/>
              </a:rPr>
              <a:t> They spend up to 90 percent of their lives underwater and can dive to 5000 feet, holding their breath for up to 80 minutes, but they move with an awkward wriggling motion on land.</a:t>
            </a:r>
          </a:p>
        </p:txBody>
      </p:sp>
    </p:spTree>
    <p:extLst>
      <p:ext uri="{BB962C8B-B14F-4D97-AF65-F5344CB8AC3E}">
        <p14:creationId xmlns:p14="http://schemas.microsoft.com/office/powerpoint/2010/main" val="835275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16EBEA-9C3C-410B-BD5A-6B668C34CF2E}"/>
              </a:ext>
            </a:extLst>
          </p:cNvPr>
          <p:cNvPicPr>
            <a:picLocks noChangeAspect="1"/>
          </p:cNvPicPr>
          <p:nvPr/>
        </p:nvPicPr>
        <p:blipFill rotWithShape="1">
          <a:blip r:embed="rId3">
            <a:extLst>
              <a:ext uri="{28A0092B-C50C-407E-A947-70E740481C1C}">
                <a14:useLocalDpi xmlns:a14="http://schemas.microsoft.com/office/drawing/2010/main" val="0"/>
              </a:ext>
            </a:extLst>
          </a:blip>
          <a:srcRect l="8066" t="1540" r="27190" b="-1542"/>
          <a:stretch/>
        </p:blipFill>
        <p:spPr>
          <a:xfrm>
            <a:off x="-4568" y="11"/>
            <a:ext cx="9141713" cy="6934191"/>
          </a:xfrm>
          <a:prstGeom prst="rect">
            <a:avLst/>
          </a:prstGeom>
        </p:spPr>
      </p:pic>
      <p:sp>
        <p:nvSpPr>
          <p:cNvPr id="13" name="Title 12"/>
          <p:cNvSpPr>
            <a:spLocks noGrp="1"/>
          </p:cNvSpPr>
          <p:nvPr>
            <p:ph type="title"/>
          </p:nvPr>
        </p:nvSpPr>
        <p:spPr>
          <a:xfrm>
            <a:off x="152403" y="201805"/>
            <a:ext cx="7992669" cy="3902673"/>
          </a:xfrm>
        </p:spPr>
        <p:txBody>
          <a:bodyPr vert="horz" lIns="91440" tIns="45720" rIns="91440" bIns="45720" rtlCol="0" anchor="t">
            <a:normAutofit/>
          </a:bodyPr>
          <a:lstStyle/>
          <a:p>
            <a:pPr>
              <a:lnSpc>
                <a:spcPct val="90000"/>
              </a:lnSpc>
            </a:pPr>
            <a:r>
              <a:rPr lang="en-US" sz="3500" dirty="0">
                <a:solidFill>
                  <a:srgbClr val="FFFFFF"/>
                </a:solidFill>
                <a:latin typeface="Rockwell" panose="02060603020205020403" pitchFamily="18" charset="0"/>
              </a:rPr>
              <a:t>Weasels</a:t>
            </a:r>
          </a:p>
        </p:txBody>
      </p:sp>
      <p:sp>
        <p:nvSpPr>
          <p:cNvPr id="4" name="Content Placeholder 2">
            <a:extLst>
              <a:ext uri="{FF2B5EF4-FFF2-40B4-BE49-F238E27FC236}">
                <a16:creationId xmlns:a16="http://schemas.microsoft.com/office/drawing/2014/main" id="{CE4A76A5-3E7C-4020-86EA-DD948D60A930}"/>
              </a:ext>
            </a:extLst>
          </p:cNvPr>
          <p:cNvSpPr>
            <a:spLocks noGrp="1"/>
          </p:cNvSpPr>
          <p:nvPr>
            <p:ph idx="1"/>
          </p:nvPr>
        </p:nvSpPr>
        <p:spPr>
          <a:xfrm>
            <a:off x="215976" y="494730"/>
            <a:ext cx="8008723" cy="635272"/>
          </a:xfrm>
        </p:spPr>
        <p:txBody>
          <a:bodyPr vert="horz" lIns="91440" tIns="45720" rIns="91440" bIns="45720" rtlCol="0" anchor="b">
            <a:normAutofit/>
          </a:bodyPr>
          <a:lstStyle/>
          <a:p>
            <a:pPr marL="0" indent="0">
              <a:buNone/>
            </a:pPr>
            <a:r>
              <a:rPr lang="en-US" sz="2600" dirty="0">
                <a:solidFill>
                  <a:srgbClr val="FFFFFF"/>
                </a:solidFill>
                <a:latin typeface="Ebrima" panose="02000000000000000000" pitchFamily="2" charset="0"/>
                <a:ea typeface="Ebrima" panose="02000000000000000000" pitchFamily="2" charset="0"/>
                <a:cs typeface="Ebrima" panose="02000000000000000000" pitchFamily="2" charset="0"/>
              </a:rPr>
              <a:t>Sea otter, </a:t>
            </a:r>
            <a:r>
              <a:rPr lang="en-US" sz="2600" i="1" dirty="0">
                <a:solidFill>
                  <a:srgbClr val="FFFFFF"/>
                </a:solidFill>
                <a:latin typeface="Ebrima" panose="02000000000000000000" pitchFamily="2" charset="0"/>
                <a:ea typeface="Ebrima" panose="02000000000000000000" pitchFamily="2" charset="0"/>
                <a:cs typeface="Ebrima" panose="02000000000000000000" pitchFamily="2" charset="0"/>
              </a:rPr>
              <a:t>Enhydra </a:t>
            </a:r>
            <a:r>
              <a:rPr lang="en-US" sz="2600" i="1" dirty="0" err="1">
                <a:solidFill>
                  <a:srgbClr val="FFFFFF"/>
                </a:solidFill>
                <a:latin typeface="Ebrima" panose="02000000000000000000" pitchFamily="2" charset="0"/>
                <a:ea typeface="Ebrima" panose="02000000000000000000" pitchFamily="2" charset="0"/>
                <a:cs typeface="Ebrima" panose="02000000000000000000" pitchFamily="2" charset="0"/>
              </a:rPr>
              <a:t>lutris</a:t>
            </a:r>
            <a:r>
              <a:rPr lang="en-US" sz="2600" dirty="0">
                <a:solidFill>
                  <a:srgbClr val="FFFFFF"/>
                </a:solidFill>
                <a:latin typeface="Ebrima" panose="02000000000000000000" pitchFamily="2" charset="0"/>
                <a:ea typeface="Ebrima" panose="02000000000000000000" pitchFamily="2" charset="0"/>
                <a:cs typeface="Ebrima" panose="02000000000000000000" pitchFamily="2" charset="0"/>
              </a:rPr>
              <a:t> </a:t>
            </a:r>
          </a:p>
        </p:txBody>
      </p:sp>
      <p:sp>
        <p:nvSpPr>
          <p:cNvPr id="11" name="TextBox 10">
            <a:extLst>
              <a:ext uri="{FF2B5EF4-FFF2-40B4-BE49-F238E27FC236}">
                <a16:creationId xmlns:a16="http://schemas.microsoft.com/office/drawing/2014/main" id="{E9FDA39B-FEA4-465A-A35C-E2E624A2110D}"/>
              </a:ext>
            </a:extLst>
          </p:cNvPr>
          <p:cNvSpPr txBox="1"/>
          <p:nvPr/>
        </p:nvSpPr>
        <p:spPr>
          <a:xfrm>
            <a:off x="6019800" y="4889084"/>
            <a:ext cx="3276600" cy="246221"/>
          </a:xfrm>
          <a:prstGeom prst="rect">
            <a:avLst/>
          </a:prstGeom>
          <a:noFill/>
        </p:spPr>
        <p:txBody>
          <a:bodyPr wrap="square" rtlCol="0">
            <a:spAutoFit/>
          </a:bodyPr>
          <a:lstStyle/>
          <a:p>
            <a:r>
              <a:rPr lang="en-US" sz="1000" i="1" u="sng" dirty="0">
                <a:solidFill>
                  <a:schemeClr val="bg1"/>
                </a:solidFill>
                <a:hlinkClick r:id="rId4">
                  <a:extLst>
                    <a:ext uri="{A12FA001-AC4F-418D-AE19-62706E023703}">
                      <ahyp:hlinkClr xmlns:ahyp="http://schemas.microsoft.com/office/drawing/2018/hyperlinkcolor" val="tx"/>
                    </a:ext>
                  </a:extLst>
                </a:hlinkClick>
              </a:rPr>
              <a:t>Sea Otters"</a:t>
            </a:r>
            <a:r>
              <a:rPr lang="en-US" sz="1000" i="1" dirty="0">
                <a:solidFill>
                  <a:schemeClr val="bg1"/>
                </a:solidFill>
              </a:rPr>
              <a:t> by </a:t>
            </a:r>
            <a:r>
              <a:rPr lang="en-US" sz="1000" i="1" dirty="0">
                <a:solidFill>
                  <a:schemeClr val="bg1"/>
                </a:solidFill>
                <a:hlinkClick r:id="rId5">
                  <a:extLst>
                    <a:ext uri="{A12FA001-AC4F-418D-AE19-62706E023703}">
                      <ahyp:hlinkClr xmlns:ahyp="http://schemas.microsoft.com/office/drawing/2018/hyperlinkcolor" val="tx"/>
                    </a:ext>
                  </a:extLst>
                </a:hlinkClick>
              </a:rPr>
              <a:t>K Schneider</a:t>
            </a:r>
            <a:r>
              <a:rPr lang="en-US" sz="1000" i="1" dirty="0">
                <a:solidFill>
                  <a:schemeClr val="bg1"/>
                </a:solidFill>
              </a:rPr>
              <a:t> is licensed under </a:t>
            </a:r>
            <a:r>
              <a:rPr lang="en-US" sz="1000" i="1" dirty="0">
                <a:solidFill>
                  <a:schemeClr val="bg1"/>
                </a:solidFill>
                <a:hlinkClick r:id="rId6">
                  <a:extLst>
                    <a:ext uri="{A12FA001-AC4F-418D-AE19-62706E023703}">
                      <ahyp:hlinkClr xmlns:ahyp="http://schemas.microsoft.com/office/drawing/2018/hyperlinkcolor" val="tx"/>
                    </a:ext>
                  </a:extLst>
                </a:hlinkClick>
              </a:rPr>
              <a:t>CC BY-NC 2.0</a:t>
            </a:r>
            <a:endParaRPr lang="en-US" sz="1000" i="1" dirty="0">
              <a:solidFill>
                <a:schemeClr val="bg1"/>
              </a:solidFill>
            </a:endParaRPr>
          </a:p>
        </p:txBody>
      </p:sp>
      <p:sp>
        <p:nvSpPr>
          <p:cNvPr id="12" name="Rectangle 11">
            <a:extLst>
              <a:ext uri="{FF2B5EF4-FFF2-40B4-BE49-F238E27FC236}">
                <a16:creationId xmlns:a16="http://schemas.microsoft.com/office/drawing/2014/main" id="{F0F3FEE4-888B-4325-B54C-104485569A3D}"/>
              </a:ext>
            </a:extLst>
          </p:cNvPr>
          <p:cNvSpPr/>
          <p:nvPr/>
        </p:nvSpPr>
        <p:spPr>
          <a:xfrm>
            <a:off x="2290" y="5181602"/>
            <a:ext cx="9141713" cy="167639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Ebrima" panose="02000000000000000000" pitchFamily="2" charset="0"/>
                <a:ea typeface="Ebrima" panose="02000000000000000000" pitchFamily="2" charset="0"/>
                <a:cs typeface="Ebrima" panose="02000000000000000000" pitchFamily="2" charset="0"/>
              </a:rPr>
              <a:t>Adult length:</a:t>
            </a:r>
            <a:r>
              <a:rPr lang="en-US" dirty="0">
                <a:solidFill>
                  <a:schemeClr val="tx1"/>
                </a:solidFill>
                <a:latin typeface="Ebrima" panose="02000000000000000000" pitchFamily="2" charset="0"/>
                <a:ea typeface="Ebrima" panose="02000000000000000000" pitchFamily="2" charset="0"/>
                <a:cs typeface="Ebrima" panose="02000000000000000000" pitchFamily="2" charset="0"/>
              </a:rPr>
              <a:t> Up to 5 ft. </a:t>
            </a:r>
            <a:r>
              <a:rPr lang="en-US" b="1" dirty="0">
                <a:solidFill>
                  <a:schemeClr val="tx1"/>
                </a:solidFill>
                <a:latin typeface="Ebrima" panose="02000000000000000000" pitchFamily="2" charset="0"/>
                <a:ea typeface="Ebrima" panose="02000000000000000000" pitchFamily="2" charset="0"/>
                <a:cs typeface="Ebrima" panose="02000000000000000000" pitchFamily="2" charset="0"/>
              </a:rPr>
              <a:t>Adult weight:</a:t>
            </a:r>
            <a:r>
              <a:rPr lang="en-US" dirty="0">
                <a:solidFill>
                  <a:schemeClr val="tx1"/>
                </a:solidFill>
                <a:latin typeface="Ebrima" panose="02000000000000000000" pitchFamily="2" charset="0"/>
                <a:ea typeface="Ebrima" panose="02000000000000000000" pitchFamily="2" charset="0"/>
                <a:cs typeface="Ebrima" panose="02000000000000000000" pitchFamily="2" charset="0"/>
              </a:rPr>
              <a:t> Up to 100 lbs.</a:t>
            </a:r>
            <a:br>
              <a:rPr lang="en-US" b="1" dirty="0">
                <a:solidFill>
                  <a:schemeClr val="tx1"/>
                </a:solidFill>
                <a:latin typeface="Ebrima" panose="02000000000000000000" pitchFamily="2" charset="0"/>
                <a:ea typeface="Ebrima" panose="02000000000000000000" pitchFamily="2" charset="0"/>
                <a:cs typeface="Ebrima" panose="02000000000000000000" pitchFamily="2" charset="0"/>
              </a:rPr>
            </a:br>
            <a:br>
              <a:rPr lang="en-US" b="1" dirty="0">
                <a:solidFill>
                  <a:schemeClr val="tx1"/>
                </a:solidFill>
                <a:latin typeface="Ebrima" panose="02000000000000000000" pitchFamily="2" charset="0"/>
                <a:ea typeface="Ebrima" panose="02000000000000000000" pitchFamily="2" charset="0"/>
                <a:cs typeface="Ebrima" panose="02000000000000000000" pitchFamily="2" charset="0"/>
              </a:rPr>
            </a:br>
            <a:r>
              <a:rPr lang="en-US" b="1" dirty="0">
                <a:solidFill>
                  <a:schemeClr val="tx1"/>
                </a:solidFill>
                <a:latin typeface="Ebrima" panose="02000000000000000000" pitchFamily="2" charset="0"/>
                <a:ea typeface="Ebrima" panose="02000000000000000000" pitchFamily="2" charset="0"/>
                <a:cs typeface="Ebrima" panose="02000000000000000000" pitchFamily="2" charset="0"/>
              </a:rPr>
              <a:t>Description:</a:t>
            </a:r>
            <a:r>
              <a:rPr lang="en-US" dirty="0">
                <a:solidFill>
                  <a:schemeClr val="tx1"/>
                </a:solidFill>
                <a:latin typeface="Ebrima" panose="02000000000000000000" pitchFamily="2" charset="0"/>
                <a:ea typeface="Ebrima" panose="02000000000000000000" pitchFamily="2" charset="0"/>
                <a:cs typeface="Ebrima" panose="02000000000000000000" pitchFamily="2" charset="0"/>
              </a:rPr>
              <a:t> Brown body with light gray head. Short, stocky tail. Webbed, flipper-like feet.</a:t>
            </a:r>
            <a:br>
              <a:rPr lang="en-US" dirty="0">
                <a:solidFill>
                  <a:schemeClr val="tx1"/>
                </a:solidFill>
                <a:latin typeface="Ebrima" panose="02000000000000000000" pitchFamily="2" charset="0"/>
                <a:ea typeface="Ebrima" panose="02000000000000000000" pitchFamily="2" charset="0"/>
                <a:cs typeface="Ebrima" panose="02000000000000000000" pitchFamily="2" charset="0"/>
              </a:rPr>
            </a:br>
            <a:br>
              <a:rPr lang="en-US" dirty="0">
                <a:solidFill>
                  <a:schemeClr val="tx1"/>
                </a:solidFill>
                <a:latin typeface="Ebrima" panose="02000000000000000000" pitchFamily="2" charset="0"/>
                <a:ea typeface="Ebrima" panose="02000000000000000000" pitchFamily="2" charset="0"/>
                <a:cs typeface="Ebrima" panose="02000000000000000000" pitchFamily="2" charset="0"/>
              </a:rPr>
            </a:br>
            <a:r>
              <a:rPr lang="en-US" b="1" dirty="0">
                <a:solidFill>
                  <a:schemeClr val="tx1"/>
                </a:solidFill>
                <a:latin typeface="Ebrima" panose="02000000000000000000" pitchFamily="2" charset="0"/>
                <a:ea typeface="Ebrima" panose="02000000000000000000" pitchFamily="2" charset="0"/>
                <a:cs typeface="Ebrima" panose="02000000000000000000" pitchFamily="2" charset="0"/>
              </a:rPr>
              <a:t>Behavior:</a:t>
            </a:r>
            <a:r>
              <a:rPr lang="en-US" dirty="0">
                <a:solidFill>
                  <a:schemeClr val="tx1"/>
                </a:solidFill>
                <a:latin typeface="Ebrima" panose="02000000000000000000" pitchFamily="2" charset="0"/>
                <a:ea typeface="Ebrima" panose="02000000000000000000" pitchFamily="2" charset="0"/>
                <a:cs typeface="Ebrima" panose="02000000000000000000" pitchFamily="2" charset="0"/>
              </a:rPr>
              <a:t> Rarely leave the water. Almost always swim, rest and feed while on their backs.</a:t>
            </a:r>
          </a:p>
        </p:txBody>
      </p:sp>
    </p:spTree>
    <p:extLst>
      <p:ext uri="{BB962C8B-B14F-4D97-AF65-F5344CB8AC3E}">
        <p14:creationId xmlns:p14="http://schemas.microsoft.com/office/powerpoint/2010/main" val="20813545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BC3EEC-219C-4D2C-8A1B-1F4763F87C6A}"/>
              </a:ext>
            </a:extLst>
          </p:cNvPr>
          <p:cNvPicPr>
            <a:picLocks noChangeAspect="1"/>
          </p:cNvPicPr>
          <p:nvPr/>
        </p:nvPicPr>
        <p:blipFill rotWithShape="1">
          <a:blip r:embed="rId3">
            <a:extLst>
              <a:ext uri="{28A0092B-C50C-407E-A947-70E740481C1C}">
                <a14:useLocalDpi xmlns:a14="http://schemas.microsoft.com/office/drawing/2010/main" val="0"/>
              </a:ext>
            </a:extLst>
          </a:blip>
          <a:srcRect l="11000" r="-1" b="-1"/>
          <a:stretch/>
        </p:blipFill>
        <p:spPr>
          <a:xfrm>
            <a:off x="-2282" y="11"/>
            <a:ext cx="9143999" cy="6857991"/>
          </a:xfrm>
          <a:prstGeom prst="rect">
            <a:avLst/>
          </a:prstGeom>
        </p:spPr>
      </p:pic>
      <p:sp>
        <p:nvSpPr>
          <p:cNvPr id="13" name="Title 12"/>
          <p:cNvSpPr>
            <a:spLocks noGrp="1"/>
          </p:cNvSpPr>
          <p:nvPr>
            <p:ph type="title"/>
          </p:nvPr>
        </p:nvSpPr>
        <p:spPr>
          <a:xfrm>
            <a:off x="-2362200" y="225490"/>
            <a:ext cx="7543800" cy="699928"/>
          </a:xfrm>
          <a:effectLst>
            <a:outerShdw blurRad="50800" dist="38100" dir="2700000" algn="tl" rotWithShape="0">
              <a:prstClr val="black">
                <a:alpha val="40000"/>
              </a:prstClr>
            </a:outerShdw>
          </a:effectLst>
        </p:spPr>
        <p:txBody>
          <a:bodyPr vert="horz" lIns="91440" tIns="45720" rIns="91440" bIns="45720" rtlCol="0" anchor="b">
            <a:normAutofit fontScale="90000"/>
          </a:bodyPr>
          <a:lstStyle/>
          <a:p>
            <a:pPr algn="ctr">
              <a:lnSpc>
                <a:spcPct val="90000"/>
              </a:lnSpc>
            </a:pPr>
            <a:r>
              <a:rPr lang="en-US" sz="4500" dirty="0">
                <a:solidFill>
                  <a:srgbClr val="FFFFFF"/>
                </a:solidFill>
                <a:latin typeface="Ebrima" panose="02000000000000000000" pitchFamily="2" charset="0"/>
                <a:ea typeface="Ebrima" panose="02000000000000000000" pitchFamily="2" charset="0"/>
                <a:cs typeface="Ebrima" panose="02000000000000000000" pitchFamily="2" charset="0"/>
              </a:rPr>
              <a:t>Weasels</a:t>
            </a:r>
          </a:p>
        </p:txBody>
      </p:sp>
      <p:sp>
        <p:nvSpPr>
          <p:cNvPr id="4" name="Content Placeholder 2">
            <a:extLst>
              <a:ext uri="{FF2B5EF4-FFF2-40B4-BE49-F238E27FC236}">
                <a16:creationId xmlns:a16="http://schemas.microsoft.com/office/drawing/2014/main" id="{CE4A76A5-3E7C-4020-86EA-DD948D60A930}"/>
              </a:ext>
            </a:extLst>
          </p:cNvPr>
          <p:cNvSpPr>
            <a:spLocks noGrp="1"/>
          </p:cNvSpPr>
          <p:nvPr>
            <p:ph idx="1"/>
          </p:nvPr>
        </p:nvSpPr>
        <p:spPr>
          <a:xfrm>
            <a:off x="942975" y="390842"/>
            <a:ext cx="7543800" cy="1282707"/>
          </a:xfrm>
          <a:effectLst>
            <a:outerShdw blurRad="50800" dist="38100" dir="2700000" algn="tl" rotWithShape="0">
              <a:prstClr val="black">
                <a:alpha val="40000"/>
              </a:prstClr>
            </a:outerShdw>
          </a:effectLst>
        </p:spPr>
        <p:txBody>
          <a:bodyPr vert="horz" lIns="91440" tIns="45720" rIns="91440" bIns="45720" rtlCol="0">
            <a:normAutofit/>
          </a:bodyPr>
          <a:lstStyle/>
          <a:p>
            <a:pPr marL="0" indent="0" algn="ctr">
              <a:buNone/>
            </a:pPr>
            <a:r>
              <a:rPr lang="en-US" sz="2600" dirty="0">
                <a:solidFill>
                  <a:srgbClr val="FFFFFF"/>
                </a:solidFill>
                <a:latin typeface="Ebrima" panose="02000000000000000000" pitchFamily="2" charset="0"/>
                <a:ea typeface="Ebrima" panose="02000000000000000000" pitchFamily="2" charset="0"/>
                <a:cs typeface="Ebrima" panose="02000000000000000000" pitchFamily="2" charset="0"/>
              </a:rPr>
              <a:t>River otter, </a:t>
            </a:r>
            <a:r>
              <a:rPr lang="en-US" sz="2600" dirty="0" err="1">
                <a:solidFill>
                  <a:srgbClr val="FFFFFF"/>
                </a:solidFill>
                <a:latin typeface="Ebrima" panose="02000000000000000000" pitchFamily="2" charset="0"/>
                <a:ea typeface="Ebrima" panose="02000000000000000000" pitchFamily="2" charset="0"/>
                <a:cs typeface="Ebrima" panose="02000000000000000000" pitchFamily="2" charset="0"/>
              </a:rPr>
              <a:t>Lontra</a:t>
            </a:r>
            <a:r>
              <a:rPr lang="en-US" sz="2600" dirty="0">
                <a:solidFill>
                  <a:srgbClr val="FFFFFF"/>
                </a:solidFill>
                <a:latin typeface="Ebrima" panose="02000000000000000000" pitchFamily="2" charset="0"/>
                <a:ea typeface="Ebrima" panose="02000000000000000000" pitchFamily="2" charset="0"/>
                <a:cs typeface="Ebrima" panose="02000000000000000000" pitchFamily="2" charset="0"/>
              </a:rPr>
              <a:t> canadensis </a:t>
            </a:r>
          </a:p>
        </p:txBody>
      </p:sp>
      <p:sp>
        <p:nvSpPr>
          <p:cNvPr id="8" name="Rectangle 7">
            <a:extLst>
              <a:ext uri="{FF2B5EF4-FFF2-40B4-BE49-F238E27FC236}">
                <a16:creationId xmlns:a16="http://schemas.microsoft.com/office/drawing/2014/main" id="{A19D6FEF-03ED-466D-A7C6-01222A399270}"/>
              </a:ext>
            </a:extLst>
          </p:cNvPr>
          <p:cNvSpPr/>
          <p:nvPr/>
        </p:nvSpPr>
        <p:spPr>
          <a:xfrm>
            <a:off x="-13172" y="4549677"/>
            <a:ext cx="9157173" cy="230832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BF6965B6-A290-4DDA-8957-84FB2D109146}"/>
              </a:ext>
            </a:extLst>
          </p:cNvPr>
          <p:cNvSpPr/>
          <p:nvPr/>
        </p:nvSpPr>
        <p:spPr>
          <a:xfrm>
            <a:off x="3" y="4549676"/>
            <a:ext cx="9141713" cy="2308324"/>
          </a:xfrm>
          <a:prstGeom prst="rect">
            <a:avLst/>
          </a:prstGeom>
        </p:spPr>
        <p:txBody>
          <a:bodyPr wrap="square">
            <a:spAutoFit/>
          </a:bodyPr>
          <a:lstStyle/>
          <a:p>
            <a:r>
              <a:rPr lang="en-US" b="1" dirty="0">
                <a:latin typeface="Ebrima" panose="02000000000000000000" pitchFamily="2" charset="0"/>
                <a:ea typeface="Ebrima" panose="02000000000000000000" pitchFamily="2" charset="0"/>
                <a:cs typeface="Ebrima" panose="02000000000000000000" pitchFamily="2" charset="0"/>
              </a:rPr>
              <a:t>Adult length:</a:t>
            </a:r>
            <a:r>
              <a:rPr lang="en-US" dirty="0">
                <a:latin typeface="Ebrima" panose="02000000000000000000" pitchFamily="2" charset="0"/>
                <a:ea typeface="Ebrima" panose="02000000000000000000" pitchFamily="2" charset="0"/>
                <a:cs typeface="Ebrima" panose="02000000000000000000" pitchFamily="2" charset="0"/>
              </a:rPr>
              <a:t> 3-5 ft. </a:t>
            </a:r>
            <a:r>
              <a:rPr lang="en-US" b="1" dirty="0">
                <a:latin typeface="Ebrima" panose="02000000000000000000" pitchFamily="2" charset="0"/>
                <a:ea typeface="Ebrima" panose="02000000000000000000" pitchFamily="2" charset="0"/>
                <a:cs typeface="Ebrima" panose="02000000000000000000" pitchFamily="2" charset="0"/>
              </a:rPr>
              <a:t>Adult weight:</a:t>
            </a:r>
            <a:r>
              <a:rPr lang="en-US" dirty="0">
                <a:latin typeface="Ebrima" panose="02000000000000000000" pitchFamily="2" charset="0"/>
                <a:ea typeface="Ebrima" panose="02000000000000000000" pitchFamily="2" charset="0"/>
                <a:cs typeface="Ebrima" panose="02000000000000000000" pitchFamily="2" charset="0"/>
              </a:rPr>
              <a:t> 15-30 lbs. </a:t>
            </a:r>
          </a:p>
          <a:p>
            <a:br>
              <a:rPr lang="en-US" b="1" dirty="0">
                <a:latin typeface="Ebrima" panose="02000000000000000000" pitchFamily="2" charset="0"/>
                <a:ea typeface="Ebrima" panose="02000000000000000000" pitchFamily="2" charset="0"/>
                <a:cs typeface="Ebrima" panose="02000000000000000000" pitchFamily="2" charset="0"/>
              </a:rPr>
            </a:br>
            <a:r>
              <a:rPr lang="en-US" b="1" dirty="0">
                <a:latin typeface="Ebrima" panose="02000000000000000000" pitchFamily="2" charset="0"/>
                <a:ea typeface="Ebrima" panose="02000000000000000000" pitchFamily="2" charset="0"/>
                <a:cs typeface="Ebrima" panose="02000000000000000000" pitchFamily="2" charset="0"/>
              </a:rPr>
              <a:t>Description:</a:t>
            </a:r>
            <a:r>
              <a:rPr lang="en-US" dirty="0">
                <a:latin typeface="Ebrima" panose="02000000000000000000" pitchFamily="2" charset="0"/>
                <a:ea typeface="Ebrima" panose="02000000000000000000" pitchFamily="2" charset="0"/>
                <a:cs typeface="Ebrima" panose="02000000000000000000" pitchFamily="2" charset="0"/>
              </a:rPr>
              <a:t> Brown, thickset body with small ears. No webbing on back feet like sea otters. </a:t>
            </a:r>
            <a:br>
              <a:rPr lang="en-US" dirty="0">
                <a:latin typeface="Ebrima" panose="02000000000000000000" pitchFamily="2" charset="0"/>
                <a:ea typeface="Ebrima" panose="02000000000000000000" pitchFamily="2" charset="0"/>
                <a:cs typeface="Ebrima" panose="02000000000000000000" pitchFamily="2" charset="0"/>
              </a:rPr>
            </a:br>
            <a:br>
              <a:rPr lang="en-US" dirty="0">
                <a:latin typeface="Ebrima" panose="02000000000000000000" pitchFamily="2" charset="0"/>
                <a:ea typeface="Ebrima" panose="02000000000000000000" pitchFamily="2" charset="0"/>
                <a:cs typeface="Ebrima" panose="02000000000000000000" pitchFamily="2" charset="0"/>
              </a:rPr>
            </a:br>
            <a:r>
              <a:rPr lang="en-US" b="1" dirty="0">
                <a:latin typeface="Ebrima" panose="02000000000000000000" pitchFamily="2" charset="0"/>
                <a:ea typeface="Ebrima" panose="02000000000000000000" pitchFamily="2" charset="0"/>
                <a:cs typeface="Ebrima" panose="02000000000000000000" pitchFamily="2" charset="0"/>
              </a:rPr>
              <a:t>Behavior:</a:t>
            </a:r>
            <a:r>
              <a:rPr lang="en-US" dirty="0">
                <a:latin typeface="Ebrima" panose="02000000000000000000" pitchFamily="2" charset="0"/>
                <a:ea typeface="Ebrima" panose="02000000000000000000" pitchFamily="2" charset="0"/>
                <a:cs typeface="Ebrima" panose="02000000000000000000" pitchFamily="2" charset="0"/>
              </a:rPr>
              <a:t> Found on land and in fresh water as well as the coast. They will dive 60 feet to catch fish. They also eat crabs, mussels, shrimp, and even young seabirds when they have the chance.</a:t>
            </a:r>
          </a:p>
        </p:txBody>
      </p:sp>
    </p:spTree>
    <p:extLst>
      <p:ext uri="{BB962C8B-B14F-4D97-AF65-F5344CB8AC3E}">
        <p14:creationId xmlns:p14="http://schemas.microsoft.com/office/powerpoint/2010/main" val="3447291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DD8B03-C4D5-435A-BB2D-4788ACACA1B8}"/>
              </a:ext>
            </a:extLst>
          </p:cNvPr>
          <p:cNvPicPr>
            <a:picLocks noChangeAspect="1"/>
          </p:cNvPicPr>
          <p:nvPr/>
        </p:nvPicPr>
        <p:blipFill rotWithShape="1">
          <a:blip r:embed="rId3">
            <a:extLst>
              <a:ext uri="{28A0092B-C50C-407E-A947-70E740481C1C}">
                <a14:useLocalDpi xmlns:a14="http://schemas.microsoft.com/office/drawing/2010/main" val="0"/>
              </a:ext>
            </a:extLst>
          </a:blip>
          <a:srcRect b="662"/>
          <a:stretch/>
        </p:blipFill>
        <p:spPr>
          <a:xfrm>
            <a:off x="-2282" y="11"/>
            <a:ext cx="9143999" cy="6857991"/>
          </a:xfrm>
          <a:prstGeom prst="rect">
            <a:avLst/>
          </a:prstGeom>
        </p:spPr>
      </p:pic>
      <p:sp>
        <p:nvSpPr>
          <p:cNvPr id="13" name="Title 12"/>
          <p:cNvSpPr>
            <a:spLocks noGrp="1"/>
          </p:cNvSpPr>
          <p:nvPr>
            <p:ph type="title"/>
          </p:nvPr>
        </p:nvSpPr>
        <p:spPr>
          <a:xfrm>
            <a:off x="-2173986" y="0"/>
            <a:ext cx="7543800" cy="85232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pPr>
            <a:r>
              <a:rPr lang="en-US" sz="3500" dirty="0">
                <a:solidFill>
                  <a:srgbClr val="FFFFFF"/>
                </a:solidFill>
                <a:latin typeface="Rockwell" panose="02060603020205020403" pitchFamily="18" charset="0"/>
              </a:rPr>
              <a:t>Dolphins </a:t>
            </a:r>
          </a:p>
        </p:txBody>
      </p:sp>
      <p:sp>
        <p:nvSpPr>
          <p:cNvPr id="4" name="Content Placeholder 2">
            <a:extLst>
              <a:ext uri="{FF2B5EF4-FFF2-40B4-BE49-F238E27FC236}">
                <a16:creationId xmlns:a16="http://schemas.microsoft.com/office/drawing/2014/main" id="{CE4A76A5-3E7C-4020-86EA-DD948D60A930}"/>
              </a:ext>
            </a:extLst>
          </p:cNvPr>
          <p:cNvSpPr>
            <a:spLocks noGrp="1"/>
          </p:cNvSpPr>
          <p:nvPr>
            <p:ph idx="1"/>
          </p:nvPr>
        </p:nvSpPr>
        <p:spPr>
          <a:xfrm>
            <a:off x="2819400" y="247260"/>
            <a:ext cx="7543800" cy="1282707"/>
          </a:xfrm>
          <a:effectLst>
            <a:outerShdw blurRad="50800" dist="38100" dir="2700000" algn="tl" rotWithShape="0">
              <a:prstClr val="black">
                <a:alpha val="40000"/>
              </a:prstClr>
            </a:outerShdw>
          </a:effectLst>
        </p:spPr>
        <p:txBody>
          <a:bodyPr vert="horz" lIns="91440" tIns="45720" rIns="91440" bIns="45720" rtlCol="0">
            <a:noAutofit/>
          </a:bodyPr>
          <a:lstStyle/>
          <a:p>
            <a:pPr marL="0" indent="0" algn="ctr">
              <a:buNone/>
            </a:pPr>
            <a:r>
              <a:rPr lang="en-US" sz="2400" dirty="0">
                <a:solidFill>
                  <a:srgbClr val="FFFFFF"/>
                </a:solidFill>
                <a:latin typeface="Ebrima" panose="02000000000000000000" pitchFamily="2" charset="0"/>
                <a:ea typeface="Ebrima" panose="02000000000000000000" pitchFamily="2" charset="0"/>
                <a:cs typeface="Ebrima" panose="02000000000000000000" pitchFamily="2" charset="0"/>
              </a:rPr>
              <a:t>Pacific white-sided dolphin, </a:t>
            </a:r>
          </a:p>
          <a:p>
            <a:pPr marL="0" indent="0" algn="ctr">
              <a:buNone/>
            </a:pPr>
            <a:r>
              <a:rPr lang="en-US" sz="2400" i="1" dirty="0" err="1">
                <a:solidFill>
                  <a:srgbClr val="FFFFFF"/>
                </a:solidFill>
                <a:latin typeface="Ebrima" panose="02000000000000000000" pitchFamily="2" charset="0"/>
                <a:ea typeface="Ebrima" panose="02000000000000000000" pitchFamily="2" charset="0"/>
                <a:cs typeface="Ebrima" panose="02000000000000000000" pitchFamily="2" charset="0"/>
              </a:rPr>
              <a:t>Lagenorhynchus</a:t>
            </a:r>
            <a:r>
              <a:rPr lang="en-US" sz="2400" i="1" dirty="0">
                <a:solidFill>
                  <a:srgbClr val="FFFFFF"/>
                </a:solidFill>
                <a:latin typeface="Ebrima" panose="02000000000000000000" pitchFamily="2" charset="0"/>
                <a:ea typeface="Ebrima" panose="02000000000000000000" pitchFamily="2" charset="0"/>
                <a:cs typeface="Ebrima" panose="02000000000000000000" pitchFamily="2" charset="0"/>
              </a:rPr>
              <a:t> </a:t>
            </a:r>
            <a:r>
              <a:rPr lang="en-US" sz="2400" i="1" dirty="0" err="1">
                <a:solidFill>
                  <a:srgbClr val="FFFFFF"/>
                </a:solidFill>
                <a:latin typeface="Ebrima" panose="02000000000000000000" pitchFamily="2" charset="0"/>
                <a:ea typeface="Ebrima" panose="02000000000000000000" pitchFamily="2" charset="0"/>
                <a:cs typeface="Ebrima" panose="02000000000000000000" pitchFamily="2" charset="0"/>
              </a:rPr>
              <a:t>obliquidens</a:t>
            </a:r>
            <a:endParaRPr lang="en-US" sz="2400" dirty="0">
              <a:solidFill>
                <a:srgbClr val="FFFFFF"/>
              </a:solidFill>
              <a:latin typeface="Ebrima" panose="02000000000000000000" pitchFamily="2" charset="0"/>
              <a:ea typeface="Ebrima" panose="02000000000000000000" pitchFamily="2" charset="0"/>
              <a:cs typeface="Ebrima" panose="02000000000000000000" pitchFamily="2" charset="0"/>
            </a:endParaRPr>
          </a:p>
        </p:txBody>
      </p:sp>
      <p:sp>
        <p:nvSpPr>
          <p:cNvPr id="10" name="Rectangle 9">
            <a:extLst>
              <a:ext uri="{FF2B5EF4-FFF2-40B4-BE49-F238E27FC236}">
                <a16:creationId xmlns:a16="http://schemas.microsoft.com/office/drawing/2014/main" id="{1D4DFE27-00CB-47F5-B4D5-255B59D0712B}"/>
              </a:ext>
            </a:extLst>
          </p:cNvPr>
          <p:cNvSpPr/>
          <p:nvPr/>
        </p:nvSpPr>
        <p:spPr>
          <a:xfrm>
            <a:off x="7162800" y="4249578"/>
            <a:ext cx="4572000" cy="246221"/>
          </a:xfrm>
          <a:prstGeom prst="rect">
            <a:avLst/>
          </a:prstGeom>
        </p:spPr>
        <p:txBody>
          <a:bodyPr>
            <a:spAutoFit/>
          </a:bodyPr>
          <a:lstStyle/>
          <a:p>
            <a:r>
              <a:rPr lang="en-US" sz="1000" i="1" dirty="0">
                <a:solidFill>
                  <a:schemeClr val="bg1"/>
                </a:solidFill>
              </a:rPr>
              <a:t>Photo courtesy of NOAA fisheries</a:t>
            </a:r>
          </a:p>
        </p:txBody>
      </p:sp>
      <p:sp>
        <p:nvSpPr>
          <p:cNvPr id="11" name="Rectangle 10">
            <a:extLst>
              <a:ext uri="{FF2B5EF4-FFF2-40B4-BE49-F238E27FC236}">
                <a16:creationId xmlns:a16="http://schemas.microsoft.com/office/drawing/2014/main" id="{7A1EF70C-D57B-448F-ACEB-A44416F7125D}"/>
              </a:ext>
            </a:extLst>
          </p:cNvPr>
          <p:cNvSpPr/>
          <p:nvPr/>
        </p:nvSpPr>
        <p:spPr>
          <a:xfrm>
            <a:off x="2289" y="4495802"/>
            <a:ext cx="9157173" cy="236219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latin typeface="Ebrima" panose="02000000000000000000" pitchFamily="2" charset="0"/>
                <a:ea typeface="Ebrima" panose="02000000000000000000" pitchFamily="2" charset="0"/>
                <a:cs typeface="Ebrima" panose="02000000000000000000" pitchFamily="2" charset="0"/>
              </a:rPr>
              <a:t>Adult length:</a:t>
            </a:r>
            <a:r>
              <a:rPr lang="en-US" sz="1600" dirty="0">
                <a:solidFill>
                  <a:schemeClr val="tx1"/>
                </a:solidFill>
                <a:latin typeface="Ebrima" panose="02000000000000000000" pitchFamily="2" charset="0"/>
                <a:ea typeface="Ebrima" panose="02000000000000000000" pitchFamily="2" charset="0"/>
                <a:cs typeface="Ebrima" panose="02000000000000000000" pitchFamily="2" charset="0"/>
              </a:rPr>
              <a:t> 5-8 ft. </a:t>
            </a:r>
            <a:r>
              <a:rPr lang="en-US" sz="1600" b="1" dirty="0">
                <a:solidFill>
                  <a:schemeClr val="tx1"/>
                </a:solidFill>
                <a:latin typeface="Ebrima" panose="02000000000000000000" pitchFamily="2" charset="0"/>
                <a:ea typeface="Ebrima" panose="02000000000000000000" pitchFamily="2" charset="0"/>
                <a:cs typeface="Ebrima" panose="02000000000000000000" pitchFamily="2" charset="0"/>
              </a:rPr>
              <a:t>Adult weight:</a:t>
            </a:r>
            <a:r>
              <a:rPr lang="en-US" sz="1600" dirty="0">
                <a:solidFill>
                  <a:schemeClr val="tx1"/>
                </a:solidFill>
                <a:latin typeface="Ebrima" panose="02000000000000000000" pitchFamily="2" charset="0"/>
                <a:ea typeface="Ebrima" panose="02000000000000000000" pitchFamily="2" charset="0"/>
                <a:cs typeface="Ebrima" panose="02000000000000000000" pitchFamily="2" charset="0"/>
              </a:rPr>
              <a:t> 300-400 lbs. </a:t>
            </a:r>
          </a:p>
          <a:p>
            <a:br>
              <a:rPr lang="en-US" sz="1600" b="1" dirty="0">
                <a:solidFill>
                  <a:schemeClr val="tx1"/>
                </a:solidFill>
                <a:latin typeface="Ebrima" panose="02000000000000000000" pitchFamily="2" charset="0"/>
                <a:ea typeface="Ebrima" panose="02000000000000000000" pitchFamily="2" charset="0"/>
                <a:cs typeface="Ebrima" panose="02000000000000000000" pitchFamily="2" charset="0"/>
              </a:rPr>
            </a:br>
            <a:r>
              <a:rPr lang="en-US" sz="1600" b="1" dirty="0">
                <a:solidFill>
                  <a:schemeClr val="tx1"/>
                </a:solidFill>
                <a:latin typeface="Ebrima" panose="02000000000000000000" pitchFamily="2" charset="0"/>
                <a:ea typeface="Ebrima" panose="02000000000000000000" pitchFamily="2" charset="0"/>
                <a:cs typeface="Ebrima" panose="02000000000000000000" pitchFamily="2" charset="0"/>
              </a:rPr>
              <a:t>Description:</a:t>
            </a:r>
            <a:r>
              <a:rPr lang="en-US" sz="1600" dirty="0">
                <a:solidFill>
                  <a:schemeClr val="tx1"/>
                </a:solidFill>
                <a:latin typeface="Ebrima" panose="02000000000000000000" pitchFamily="2" charset="0"/>
                <a:ea typeface="Ebrima" panose="02000000000000000000" pitchFamily="2" charset="0"/>
                <a:cs typeface="Ebrima" panose="02000000000000000000" pitchFamily="2" charset="0"/>
              </a:rPr>
              <a:t> Their back, fluke (tail), and lips are black; their sides, dorsal fin, and flippers are gray; and their belly is white. They have a white or light gray stripe along their sides that extends from the eye to the tail, sometimes referred to as "suspenders."</a:t>
            </a:r>
            <a:br>
              <a:rPr lang="en-US" sz="1600" dirty="0">
                <a:solidFill>
                  <a:schemeClr val="tx1"/>
                </a:solidFill>
                <a:latin typeface="Ebrima" panose="02000000000000000000" pitchFamily="2" charset="0"/>
                <a:ea typeface="Ebrima" panose="02000000000000000000" pitchFamily="2" charset="0"/>
                <a:cs typeface="Ebrima" panose="02000000000000000000" pitchFamily="2" charset="0"/>
              </a:rPr>
            </a:br>
            <a:br>
              <a:rPr lang="en-US" sz="1600" dirty="0">
                <a:solidFill>
                  <a:schemeClr val="tx1"/>
                </a:solidFill>
                <a:latin typeface="Ebrima" panose="02000000000000000000" pitchFamily="2" charset="0"/>
                <a:ea typeface="Ebrima" panose="02000000000000000000" pitchFamily="2" charset="0"/>
                <a:cs typeface="Ebrima" panose="02000000000000000000" pitchFamily="2" charset="0"/>
              </a:rPr>
            </a:br>
            <a:r>
              <a:rPr lang="en-US" sz="1600" b="1" dirty="0">
                <a:solidFill>
                  <a:schemeClr val="tx1"/>
                </a:solidFill>
                <a:latin typeface="Ebrima" panose="02000000000000000000" pitchFamily="2" charset="0"/>
                <a:ea typeface="Ebrima" panose="02000000000000000000" pitchFamily="2" charset="0"/>
                <a:cs typeface="Ebrima" panose="02000000000000000000" pitchFamily="2" charset="0"/>
              </a:rPr>
              <a:t>Behavior:</a:t>
            </a:r>
            <a:r>
              <a:rPr lang="en-US" sz="1600" dirty="0">
                <a:solidFill>
                  <a:schemeClr val="tx1"/>
                </a:solidFill>
                <a:latin typeface="Ebrima" panose="02000000000000000000" pitchFamily="2" charset="0"/>
                <a:ea typeface="Ebrima" panose="02000000000000000000" pitchFamily="2" charset="0"/>
                <a:cs typeface="Ebrima" panose="02000000000000000000" pitchFamily="2" charset="0"/>
              </a:rPr>
              <a:t> They can be seen travelling in schools of thousands, but group sizes are usually between 10 and 100 animals. These extremely playful dolphins are often seen “bow riding” (swimming near the front part of a ship) and jumping, somersaulting, or even spinning in the air.</a:t>
            </a:r>
          </a:p>
        </p:txBody>
      </p:sp>
    </p:spTree>
    <p:extLst>
      <p:ext uri="{BB962C8B-B14F-4D97-AF65-F5344CB8AC3E}">
        <p14:creationId xmlns:p14="http://schemas.microsoft.com/office/powerpoint/2010/main" val="37000851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6CE911-D69E-45F1-AEEF-48A5480A58C5}"/>
              </a:ext>
            </a:extLst>
          </p:cNvPr>
          <p:cNvPicPr>
            <a:picLocks noChangeAspect="1"/>
          </p:cNvPicPr>
          <p:nvPr/>
        </p:nvPicPr>
        <p:blipFill rotWithShape="1">
          <a:blip r:embed="rId3">
            <a:extLst>
              <a:ext uri="{28A0092B-C50C-407E-A947-70E740481C1C}">
                <a14:useLocalDpi xmlns:a14="http://schemas.microsoft.com/office/drawing/2010/main" val="0"/>
              </a:ext>
            </a:extLst>
          </a:blip>
          <a:srcRect r="10999" b="-1"/>
          <a:stretch/>
        </p:blipFill>
        <p:spPr>
          <a:xfrm>
            <a:off x="-2282" y="11"/>
            <a:ext cx="9143999" cy="6857991"/>
          </a:xfrm>
          <a:prstGeom prst="rect">
            <a:avLst/>
          </a:prstGeom>
        </p:spPr>
      </p:pic>
      <p:sp>
        <p:nvSpPr>
          <p:cNvPr id="13" name="Title 12"/>
          <p:cNvSpPr>
            <a:spLocks noGrp="1"/>
          </p:cNvSpPr>
          <p:nvPr>
            <p:ph type="title"/>
          </p:nvPr>
        </p:nvSpPr>
        <p:spPr>
          <a:xfrm>
            <a:off x="-2286000" y="0"/>
            <a:ext cx="7543800" cy="92852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pPr>
            <a:r>
              <a:rPr lang="en-US" sz="3500" dirty="0">
                <a:solidFill>
                  <a:srgbClr val="FFFFFF"/>
                </a:solidFill>
                <a:latin typeface="Rockwell" panose="02060603020205020403" pitchFamily="18" charset="0"/>
              </a:rPr>
              <a:t>Dolphins </a:t>
            </a:r>
          </a:p>
        </p:txBody>
      </p:sp>
      <p:sp>
        <p:nvSpPr>
          <p:cNvPr id="4" name="Content Placeholder 2">
            <a:extLst>
              <a:ext uri="{FF2B5EF4-FFF2-40B4-BE49-F238E27FC236}">
                <a16:creationId xmlns:a16="http://schemas.microsoft.com/office/drawing/2014/main" id="{CE4A76A5-3E7C-4020-86EA-DD948D60A930}"/>
              </a:ext>
            </a:extLst>
          </p:cNvPr>
          <p:cNvSpPr>
            <a:spLocks noGrp="1"/>
          </p:cNvSpPr>
          <p:nvPr>
            <p:ph idx="1"/>
          </p:nvPr>
        </p:nvSpPr>
        <p:spPr>
          <a:xfrm>
            <a:off x="-886968" y="928528"/>
            <a:ext cx="7543800" cy="1282707"/>
          </a:xfrm>
          <a:effectLst>
            <a:outerShdw blurRad="50800" dist="38100" dir="2700000" algn="tl" rotWithShape="0">
              <a:prstClr val="black">
                <a:alpha val="40000"/>
              </a:prstClr>
            </a:outerShdw>
          </a:effectLst>
        </p:spPr>
        <p:txBody>
          <a:bodyPr vert="horz" lIns="91440" tIns="45720" rIns="91440" bIns="45720" rtlCol="0">
            <a:normAutofit/>
          </a:bodyPr>
          <a:lstStyle/>
          <a:p>
            <a:pPr marL="0" indent="0" algn="ctr">
              <a:buNone/>
            </a:pPr>
            <a:r>
              <a:rPr lang="en-US" sz="2400" dirty="0">
                <a:solidFill>
                  <a:srgbClr val="FFFFFF"/>
                </a:solidFill>
                <a:latin typeface="Ebrima" panose="02000000000000000000" pitchFamily="2" charset="0"/>
                <a:ea typeface="Ebrima" panose="02000000000000000000" pitchFamily="2" charset="0"/>
                <a:cs typeface="Ebrima" panose="02000000000000000000" pitchFamily="2" charset="0"/>
              </a:rPr>
              <a:t>Harbor porpoise, </a:t>
            </a:r>
            <a:r>
              <a:rPr lang="en-US" sz="2400" dirty="0" err="1">
                <a:solidFill>
                  <a:srgbClr val="FFFFFF"/>
                </a:solidFill>
                <a:latin typeface="Ebrima" panose="02000000000000000000" pitchFamily="2" charset="0"/>
                <a:ea typeface="Ebrima" panose="02000000000000000000" pitchFamily="2" charset="0"/>
                <a:cs typeface="Ebrima" panose="02000000000000000000" pitchFamily="2" charset="0"/>
              </a:rPr>
              <a:t>Phocena</a:t>
            </a:r>
            <a:r>
              <a:rPr lang="en-US" sz="2400" dirty="0">
                <a:solidFill>
                  <a:srgbClr val="FFFFFF"/>
                </a:solidFill>
                <a:latin typeface="Ebrima" panose="02000000000000000000" pitchFamily="2" charset="0"/>
                <a:ea typeface="Ebrima" panose="02000000000000000000" pitchFamily="2" charset="0"/>
                <a:cs typeface="Ebrima" panose="02000000000000000000" pitchFamily="2" charset="0"/>
              </a:rPr>
              <a:t> </a:t>
            </a:r>
            <a:r>
              <a:rPr lang="en-US" sz="2400" dirty="0" err="1">
                <a:solidFill>
                  <a:srgbClr val="FFFFFF"/>
                </a:solidFill>
                <a:latin typeface="Ebrima" panose="02000000000000000000" pitchFamily="2" charset="0"/>
                <a:ea typeface="Ebrima" panose="02000000000000000000" pitchFamily="2" charset="0"/>
                <a:cs typeface="Ebrima" panose="02000000000000000000" pitchFamily="2" charset="0"/>
              </a:rPr>
              <a:t>phocena</a:t>
            </a:r>
            <a:r>
              <a:rPr lang="en-US" sz="2400" dirty="0">
                <a:solidFill>
                  <a:srgbClr val="FFFFFF"/>
                </a:solidFill>
                <a:latin typeface="Ebrima" panose="02000000000000000000" pitchFamily="2" charset="0"/>
                <a:ea typeface="Ebrima" panose="02000000000000000000" pitchFamily="2" charset="0"/>
                <a:cs typeface="Ebrima" panose="02000000000000000000" pitchFamily="2" charset="0"/>
              </a:rPr>
              <a:t> </a:t>
            </a:r>
          </a:p>
        </p:txBody>
      </p:sp>
      <p:sp>
        <p:nvSpPr>
          <p:cNvPr id="10" name="Rectangle 9">
            <a:extLst>
              <a:ext uri="{FF2B5EF4-FFF2-40B4-BE49-F238E27FC236}">
                <a16:creationId xmlns:a16="http://schemas.microsoft.com/office/drawing/2014/main" id="{007BEE98-86E9-487E-A4ED-FBEAE08D5D0F}"/>
              </a:ext>
            </a:extLst>
          </p:cNvPr>
          <p:cNvSpPr/>
          <p:nvPr/>
        </p:nvSpPr>
        <p:spPr>
          <a:xfrm>
            <a:off x="-13172" y="5105400"/>
            <a:ext cx="9157173" cy="17526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Adult Length</a:t>
            </a:r>
            <a:r>
              <a:rPr lang="en-US" dirty="0">
                <a:solidFill>
                  <a:schemeClr val="tx1"/>
                </a:solidFill>
              </a:rPr>
              <a:t>: 5 ft. </a:t>
            </a:r>
            <a:r>
              <a:rPr lang="en-US" b="1" dirty="0">
                <a:solidFill>
                  <a:schemeClr val="tx1"/>
                </a:solidFill>
              </a:rPr>
              <a:t>Adult Weight:</a:t>
            </a:r>
            <a:r>
              <a:rPr lang="en-US" dirty="0">
                <a:solidFill>
                  <a:schemeClr val="tx1"/>
                </a:solidFill>
              </a:rPr>
              <a:t> 135 to 175 </a:t>
            </a:r>
            <a:r>
              <a:rPr lang="en-US" dirty="0" err="1">
                <a:solidFill>
                  <a:schemeClr val="tx1"/>
                </a:solidFill>
              </a:rPr>
              <a:t>lbs</a:t>
            </a:r>
            <a:r>
              <a:rPr lang="en-US" dirty="0">
                <a:solidFill>
                  <a:schemeClr val="tx1"/>
                </a:solidFill>
              </a:rPr>
              <a:t> .</a:t>
            </a:r>
            <a:br>
              <a:rPr lang="en-US" dirty="0">
                <a:solidFill>
                  <a:schemeClr val="tx1"/>
                </a:solidFill>
              </a:rPr>
            </a:br>
            <a:br>
              <a:rPr lang="en-US" dirty="0">
                <a:solidFill>
                  <a:schemeClr val="tx1"/>
                </a:solidFill>
              </a:rPr>
            </a:br>
            <a:r>
              <a:rPr lang="en-US" b="1" dirty="0">
                <a:solidFill>
                  <a:schemeClr val="tx1"/>
                </a:solidFill>
              </a:rPr>
              <a:t>Description:</a:t>
            </a:r>
            <a:r>
              <a:rPr lang="en-US" dirty="0">
                <a:solidFill>
                  <a:schemeClr val="tx1"/>
                </a:solidFill>
              </a:rPr>
              <a:t> Gray brown to black on top with a light gray underside. Small, triangular dorsal fin. </a:t>
            </a:r>
            <a:br>
              <a:rPr lang="en-US" b="1" dirty="0">
                <a:solidFill>
                  <a:schemeClr val="tx1"/>
                </a:solidFill>
              </a:rPr>
            </a:br>
            <a:br>
              <a:rPr lang="en-US" b="1" dirty="0">
                <a:solidFill>
                  <a:schemeClr val="tx1"/>
                </a:solidFill>
              </a:rPr>
            </a:br>
            <a:r>
              <a:rPr lang="en-US" b="1" dirty="0">
                <a:solidFill>
                  <a:schemeClr val="tx1"/>
                </a:solidFill>
              </a:rPr>
              <a:t>Behavior:</a:t>
            </a:r>
            <a:r>
              <a:rPr lang="en-US" dirty="0">
                <a:solidFill>
                  <a:schemeClr val="tx1"/>
                </a:solidFill>
              </a:rPr>
              <a:t> Travel in small groups of 1-6 animals, surfacing with a slow roll and sharp exhale of breath. Prefer shallow coastal waters; generally shy and avoid boats. </a:t>
            </a:r>
            <a:r>
              <a:rPr lang="en-US" dirty="0">
                <a:solidFill>
                  <a:schemeClr val="tx1"/>
                </a:solidFill>
                <a:hlinkClick r:id="rId4"/>
              </a:rPr>
              <a:t>Listen to echolocation!</a:t>
            </a:r>
            <a:endParaRPr lang="en-US" dirty="0">
              <a:solidFill>
                <a:schemeClr val="tx1"/>
              </a:solidFill>
            </a:endParaRPr>
          </a:p>
        </p:txBody>
      </p:sp>
    </p:spTree>
    <p:extLst>
      <p:ext uri="{BB962C8B-B14F-4D97-AF65-F5344CB8AC3E}">
        <p14:creationId xmlns:p14="http://schemas.microsoft.com/office/powerpoint/2010/main" val="34091344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64A8F7-58BB-4E19-B28A-6EFAD5712C8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282" y="11"/>
            <a:ext cx="9143999" cy="6857991"/>
          </a:xfrm>
          <a:prstGeom prst="rect">
            <a:avLst/>
          </a:prstGeom>
        </p:spPr>
      </p:pic>
      <p:sp>
        <p:nvSpPr>
          <p:cNvPr id="13" name="Title 12"/>
          <p:cNvSpPr>
            <a:spLocks noGrp="1"/>
          </p:cNvSpPr>
          <p:nvPr>
            <p:ph type="title"/>
          </p:nvPr>
        </p:nvSpPr>
        <p:spPr>
          <a:xfrm>
            <a:off x="-2173986" y="-152400"/>
            <a:ext cx="7543800" cy="1114371"/>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pPr>
            <a:r>
              <a:rPr lang="en-US" sz="3500" dirty="0">
                <a:solidFill>
                  <a:srgbClr val="FFFFFF"/>
                </a:solidFill>
                <a:latin typeface="Rockwell" panose="02060603020205020403" pitchFamily="18" charset="0"/>
                <a:ea typeface="Ebrima" panose="02000000000000000000" pitchFamily="2" charset="0"/>
                <a:cs typeface="Ebrima" panose="02000000000000000000" pitchFamily="2" charset="0"/>
              </a:rPr>
              <a:t>Dolphins </a:t>
            </a:r>
          </a:p>
        </p:txBody>
      </p:sp>
      <p:sp>
        <p:nvSpPr>
          <p:cNvPr id="4" name="Content Placeholder 2">
            <a:extLst>
              <a:ext uri="{FF2B5EF4-FFF2-40B4-BE49-F238E27FC236}">
                <a16:creationId xmlns:a16="http://schemas.microsoft.com/office/drawing/2014/main" id="{CE4A76A5-3E7C-4020-86EA-DD948D60A930}"/>
              </a:ext>
            </a:extLst>
          </p:cNvPr>
          <p:cNvSpPr>
            <a:spLocks noGrp="1"/>
          </p:cNvSpPr>
          <p:nvPr>
            <p:ph idx="1"/>
          </p:nvPr>
        </p:nvSpPr>
        <p:spPr>
          <a:xfrm>
            <a:off x="1390650" y="462018"/>
            <a:ext cx="7543800" cy="576157"/>
          </a:xfrm>
          <a:effectLst>
            <a:outerShdw blurRad="50800" dist="38100" dir="2700000" algn="tl" rotWithShape="0">
              <a:prstClr val="black">
                <a:alpha val="40000"/>
              </a:prstClr>
            </a:outerShdw>
          </a:effectLst>
        </p:spPr>
        <p:txBody>
          <a:bodyPr vert="horz" lIns="91440" tIns="45720" rIns="91440" bIns="45720" rtlCol="0">
            <a:normAutofit/>
          </a:bodyPr>
          <a:lstStyle/>
          <a:p>
            <a:pPr marL="0" indent="0" algn="ctr">
              <a:buNone/>
            </a:pPr>
            <a:r>
              <a:rPr lang="en-US" sz="2400" dirty="0">
                <a:solidFill>
                  <a:srgbClr val="FFFFFF"/>
                </a:solidFill>
                <a:latin typeface="Ebrima" panose="02000000000000000000" pitchFamily="2" charset="0"/>
                <a:ea typeface="Ebrima" panose="02000000000000000000" pitchFamily="2" charset="0"/>
                <a:cs typeface="Ebrima" panose="02000000000000000000" pitchFamily="2" charset="0"/>
              </a:rPr>
              <a:t>Dall’s porpoise, </a:t>
            </a:r>
            <a:r>
              <a:rPr lang="en-US" sz="2400" i="1" dirty="0" err="1">
                <a:solidFill>
                  <a:srgbClr val="FFFFFF"/>
                </a:solidFill>
                <a:latin typeface="Ebrima" panose="02000000000000000000" pitchFamily="2" charset="0"/>
                <a:ea typeface="Ebrima" panose="02000000000000000000" pitchFamily="2" charset="0"/>
                <a:cs typeface="Ebrima" panose="02000000000000000000" pitchFamily="2" charset="0"/>
              </a:rPr>
              <a:t>Phocoenoides</a:t>
            </a:r>
            <a:r>
              <a:rPr lang="en-US" sz="2400" i="1" dirty="0">
                <a:solidFill>
                  <a:srgbClr val="FFFFFF"/>
                </a:solidFill>
                <a:latin typeface="Ebrima" panose="02000000000000000000" pitchFamily="2" charset="0"/>
                <a:ea typeface="Ebrima" panose="02000000000000000000" pitchFamily="2" charset="0"/>
                <a:cs typeface="Ebrima" panose="02000000000000000000" pitchFamily="2" charset="0"/>
              </a:rPr>
              <a:t> dalli</a:t>
            </a:r>
            <a:endParaRPr lang="en-US" sz="2400" dirty="0">
              <a:solidFill>
                <a:srgbClr val="FFFFFF"/>
              </a:solidFill>
              <a:latin typeface="Ebrima" panose="02000000000000000000" pitchFamily="2" charset="0"/>
              <a:ea typeface="Ebrima" panose="02000000000000000000" pitchFamily="2" charset="0"/>
              <a:cs typeface="Ebrima" panose="02000000000000000000" pitchFamily="2" charset="0"/>
            </a:endParaRPr>
          </a:p>
        </p:txBody>
      </p:sp>
      <p:sp>
        <p:nvSpPr>
          <p:cNvPr id="10" name="TextBox 9">
            <a:extLst>
              <a:ext uri="{FF2B5EF4-FFF2-40B4-BE49-F238E27FC236}">
                <a16:creationId xmlns:a16="http://schemas.microsoft.com/office/drawing/2014/main" id="{867C318B-D094-4682-B233-CD55CBB9FB5E}"/>
              </a:ext>
            </a:extLst>
          </p:cNvPr>
          <p:cNvSpPr txBox="1"/>
          <p:nvPr/>
        </p:nvSpPr>
        <p:spPr>
          <a:xfrm>
            <a:off x="5638800" y="4325777"/>
            <a:ext cx="4419600" cy="246221"/>
          </a:xfrm>
          <a:prstGeom prst="rect">
            <a:avLst/>
          </a:prstGeom>
          <a:noFill/>
        </p:spPr>
        <p:txBody>
          <a:bodyPr wrap="square" rtlCol="0">
            <a:spAutoFit/>
          </a:bodyPr>
          <a:lstStyle/>
          <a:p>
            <a:r>
              <a:rPr lang="en-US" sz="1000" i="1" dirty="0">
                <a:solidFill>
                  <a:schemeClr val="bg1"/>
                </a:solidFill>
                <a:hlinkClick r:id="rId4">
                  <a:extLst>
                    <a:ext uri="{A12FA001-AC4F-418D-AE19-62706E023703}">
                      <ahyp:hlinkClr xmlns:ahyp="http://schemas.microsoft.com/office/drawing/2018/hyperlinkcolor" val="tx"/>
                    </a:ext>
                  </a:extLst>
                </a:hlinkClick>
              </a:rPr>
              <a:t>"Dall's Porpoise"</a:t>
            </a:r>
            <a:r>
              <a:rPr lang="en-US" sz="1000" i="1" dirty="0">
                <a:solidFill>
                  <a:schemeClr val="bg1"/>
                </a:solidFill>
              </a:rPr>
              <a:t> by </a:t>
            </a:r>
            <a:r>
              <a:rPr lang="en-US" sz="1000" i="1" dirty="0">
                <a:solidFill>
                  <a:schemeClr val="bg1"/>
                </a:solidFill>
                <a:hlinkClick r:id="rId5">
                  <a:extLst>
                    <a:ext uri="{A12FA001-AC4F-418D-AE19-62706E023703}">
                      <ahyp:hlinkClr xmlns:ahyp="http://schemas.microsoft.com/office/drawing/2018/hyperlinkcolor" val="tx"/>
                    </a:ext>
                  </a:extLst>
                </a:hlinkClick>
              </a:rPr>
              <a:t>Greg Schechter</a:t>
            </a:r>
            <a:r>
              <a:rPr lang="en-US" sz="1000" i="1" dirty="0">
                <a:solidFill>
                  <a:schemeClr val="bg1"/>
                </a:solidFill>
              </a:rPr>
              <a:t> is licensed under </a:t>
            </a:r>
            <a:r>
              <a:rPr lang="en-US" sz="1000" i="1" dirty="0">
                <a:solidFill>
                  <a:schemeClr val="bg1"/>
                </a:solidFill>
                <a:hlinkClick r:id="rId6">
                  <a:extLst>
                    <a:ext uri="{A12FA001-AC4F-418D-AE19-62706E023703}">
                      <ahyp:hlinkClr xmlns:ahyp="http://schemas.microsoft.com/office/drawing/2018/hyperlinkcolor" val="tx"/>
                    </a:ext>
                  </a:extLst>
                </a:hlinkClick>
              </a:rPr>
              <a:t>CC BY 2.0</a:t>
            </a:r>
            <a:endParaRPr lang="en-US" sz="1000" i="1" dirty="0">
              <a:solidFill>
                <a:schemeClr val="bg1"/>
              </a:solidFill>
            </a:endParaRPr>
          </a:p>
        </p:txBody>
      </p:sp>
      <p:sp>
        <p:nvSpPr>
          <p:cNvPr id="11" name="Rectangle 10">
            <a:extLst>
              <a:ext uri="{FF2B5EF4-FFF2-40B4-BE49-F238E27FC236}">
                <a16:creationId xmlns:a16="http://schemas.microsoft.com/office/drawing/2014/main" id="{3E9A1505-CA32-4A50-8461-EF945B7599F5}"/>
              </a:ext>
            </a:extLst>
          </p:cNvPr>
          <p:cNvSpPr/>
          <p:nvPr/>
        </p:nvSpPr>
        <p:spPr>
          <a:xfrm>
            <a:off x="2289" y="4648202"/>
            <a:ext cx="9139427" cy="220979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700" b="1" dirty="0">
                <a:solidFill>
                  <a:schemeClr val="tx1"/>
                </a:solidFill>
                <a:latin typeface="Ebrima" panose="02000000000000000000" pitchFamily="2" charset="0"/>
                <a:ea typeface="Ebrima" panose="02000000000000000000" pitchFamily="2" charset="0"/>
                <a:cs typeface="Ebrima" panose="02000000000000000000" pitchFamily="2" charset="0"/>
              </a:rPr>
              <a:t>Adult Length:</a:t>
            </a:r>
            <a:r>
              <a:rPr lang="en-US" sz="1700" dirty="0">
                <a:solidFill>
                  <a:schemeClr val="tx1"/>
                </a:solidFill>
                <a:latin typeface="Ebrima" panose="02000000000000000000" pitchFamily="2" charset="0"/>
                <a:ea typeface="Ebrima" panose="02000000000000000000" pitchFamily="2" charset="0"/>
                <a:cs typeface="Ebrima" panose="02000000000000000000" pitchFamily="2" charset="0"/>
              </a:rPr>
              <a:t> 6 ft. </a:t>
            </a:r>
            <a:r>
              <a:rPr lang="en-US" sz="1700" b="1" dirty="0">
                <a:solidFill>
                  <a:schemeClr val="tx1"/>
                </a:solidFill>
                <a:latin typeface="Ebrima" panose="02000000000000000000" pitchFamily="2" charset="0"/>
                <a:ea typeface="Ebrima" panose="02000000000000000000" pitchFamily="2" charset="0"/>
                <a:cs typeface="Ebrima" panose="02000000000000000000" pitchFamily="2" charset="0"/>
              </a:rPr>
              <a:t>Adult Weight:</a:t>
            </a:r>
            <a:r>
              <a:rPr lang="en-US" sz="1700" dirty="0">
                <a:solidFill>
                  <a:schemeClr val="tx1"/>
                </a:solidFill>
                <a:latin typeface="Ebrima" panose="02000000000000000000" pitchFamily="2" charset="0"/>
                <a:ea typeface="Ebrima" panose="02000000000000000000" pitchFamily="2" charset="0"/>
                <a:cs typeface="Ebrima" panose="02000000000000000000" pitchFamily="2" charset="0"/>
              </a:rPr>
              <a:t> Up to 490 </a:t>
            </a:r>
            <a:r>
              <a:rPr lang="en-US" sz="1700" dirty="0" err="1">
                <a:solidFill>
                  <a:schemeClr val="tx1"/>
                </a:solidFill>
                <a:latin typeface="Ebrima" panose="02000000000000000000" pitchFamily="2" charset="0"/>
                <a:ea typeface="Ebrima" panose="02000000000000000000" pitchFamily="2" charset="0"/>
                <a:cs typeface="Ebrima" panose="02000000000000000000" pitchFamily="2" charset="0"/>
              </a:rPr>
              <a:t>lbs</a:t>
            </a:r>
            <a:r>
              <a:rPr lang="en-US" sz="1700" dirty="0">
                <a:solidFill>
                  <a:schemeClr val="tx1"/>
                </a:solidFill>
                <a:latin typeface="Ebrima" panose="02000000000000000000" pitchFamily="2" charset="0"/>
                <a:ea typeface="Ebrima" panose="02000000000000000000" pitchFamily="2" charset="0"/>
                <a:cs typeface="Ebrima" panose="02000000000000000000" pitchFamily="2" charset="0"/>
              </a:rPr>
              <a:t> .</a:t>
            </a:r>
            <a:br>
              <a:rPr lang="en-US" sz="1700" dirty="0">
                <a:solidFill>
                  <a:schemeClr val="tx1"/>
                </a:solidFill>
                <a:latin typeface="Ebrima" panose="02000000000000000000" pitchFamily="2" charset="0"/>
                <a:ea typeface="Ebrima" panose="02000000000000000000" pitchFamily="2" charset="0"/>
                <a:cs typeface="Ebrima" panose="02000000000000000000" pitchFamily="2" charset="0"/>
              </a:rPr>
            </a:br>
            <a:br>
              <a:rPr lang="en-US" sz="1700" dirty="0">
                <a:solidFill>
                  <a:schemeClr val="tx1"/>
                </a:solidFill>
                <a:latin typeface="Ebrima" panose="02000000000000000000" pitchFamily="2" charset="0"/>
                <a:ea typeface="Ebrima" panose="02000000000000000000" pitchFamily="2" charset="0"/>
                <a:cs typeface="Ebrima" panose="02000000000000000000" pitchFamily="2" charset="0"/>
              </a:rPr>
            </a:br>
            <a:r>
              <a:rPr lang="en-US" sz="1700" b="1" dirty="0">
                <a:solidFill>
                  <a:schemeClr val="tx1"/>
                </a:solidFill>
                <a:latin typeface="Ebrima" panose="02000000000000000000" pitchFamily="2" charset="0"/>
                <a:ea typeface="Ebrima" panose="02000000000000000000" pitchFamily="2" charset="0"/>
                <a:cs typeface="Ebrima" panose="02000000000000000000" pitchFamily="2" charset="0"/>
              </a:rPr>
              <a:t>Description:</a:t>
            </a:r>
            <a:r>
              <a:rPr lang="en-US" sz="1700" dirty="0">
                <a:solidFill>
                  <a:schemeClr val="tx1"/>
                </a:solidFill>
                <a:latin typeface="Ebrima" panose="02000000000000000000" pitchFamily="2" charset="0"/>
                <a:ea typeface="Ebrima" panose="02000000000000000000" pitchFamily="2" charset="0"/>
                <a:cs typeface="Ebrima" panose="02000000000000000000" pitchFamily="2" charset="0"/>
              </a:rPr>
              <a:t> Black with white markings on flanks and belly, white tip on the dorsal fin and white edging on the tail fluke. </a:t>
            </a:r>
            <a:br>
              <a:rPr lang="en-US" sz="1700" b="1" dirty="0">
                <a:solidFill>
                  <a:schemeClr val="tx1"/>
                </a:solidFill>
                <a:latin typeface="Ebrima" panose="02000000000000000000" pitchFamily="2" charset="0"/>
                <a:ea typeface="Ebrima" panose="02000000000000000000" pitchFamily="2" charset="0"/>
                <a:cs typeface="Ebrima" panose="02000000000000000000" pitchFamily="2" charset="0"/>
              </a:rPr>
            </a:br>
            <a:br>
              <a:rPr lang="en-US" sz="1700" b="1" dirty="0">
                <a:solidFill>
                  <a:schemeClr val="tx1"/>
                </a:solidFill>
                <a:latin typeface="Ebrima" panose="02000000000000000000" pitchFamily="2" charset="0"/>
                <a:ea typeface="Ebrima" panose="02000000000000000000" pitchFamily="2" charset="0"/>
                <a:cs typeface="Ebrima" panose="02000000000000000000" pitchFamily="2" charset="0"/>
              </a:rPr>
            </a:br>
            <a:r>
              <a:rPr lang="en-US" sz="1700" b="1" dirty="0">
                <a:solidFill>
                  <a:schemeClr val="tx1"/>
                </a:solidFill>
                <a:latin typeface="Ebrima" panose="02000000000000000000" pitchFamily="2" charset="0"/>
                <a:ea typeface="Ebrima" panose="02000000000000000000" pitchFamily="2" charset="0"/>
                <a:cs typeface="Ebrima" panose="02000000000000000000" pitchFamily="2" charset="0"/>
              </a:rPr>
              <a:t>Behavior:</a:t>
            </a:r>
            <a:r>
              <a:rPr lang="en-US" sz="1700" dirty="0">
                <a:solidFill>
                  <a:schemeClr val="tx1"/>
                </a:solidFill>
                <a:latin typeface="Ebrima" panose="02000000000000000000" pitchFamily="2" charset="0"/>
                <a:ea typeface="Ebrima" panose="02000000000000000000" pitchFamily="2" charset="0"/>
                <a:cs typeface="Ebrima" panose="02000000000000000000" pitchFamily="2" charset="0"/>
              </a:rPr>
              <a:t> Typically seen in groups of 2-20 animals in areas of deep water. Very fast swimmers, often seen racing along the surface creating a "rooster tail" of spray. Known to seek out boats in order to ride the bow waves.</a:t>
            </a:r>
          </a:p>
        </p:txBody>
      </p:sp>
    </p:spTree>
    <p:extLst>
      <p:ext uri="{BB962C8B-B14F-4D97-AF65-F5344CB8AC3E}">
        <p14:creationId xmlns:p14="http://schemas.microsoft.com/office/powerpoint/2010/main" val="13644953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C76E3E-874A-458C-A10A-060062EF001F}"/>
              </a:ext>
            </a:extLst>
          </p:cNvPr>
          <p:cNvPicPr>
            <a:picLocks noChangeAspect="1"/>
          </p:cNvPicPr>
          <p:nvPr/>
        </p:nvPicPr>
        <p:blipFill rotWithShape="1">
          <a:blip r:embed="rId3">
            <a:extLst>
              <a:ext uri="{28A0092B-C50C-407E-A947-70E740481C1C}">
                <a14:useLocalDpi xmlns:a14="http://schemas.microsoft.com/office/drawing/2010/main" val="0"/>
              </a:ext>
            </a:extLst>
          </a:blip>
          <a:srcRect l="5200" r="5799" b="-1"/>
          <a:stretch/>
        </p:blipFill>
        <p:spPr>
          <a:xfrm>
            <a:off x="-2282" y="11"/>
            <a:ext cx="9143999" cy="6857991"/>
          </a:xfrm>
          <a:prstGeom prst="rect">
            <a:avLst/>
          </a:prstGeom>
        </p:spPr>
      </p:pic>
      <p:sp>
        <p:nvSpPr>
          <p:cNvPr id="13" name="Title 12"/>
          <p:cNvSpPr>
            <a:spLocks noGrp="1"/>
          </p:cNvSpPr>
          <p:nvPr>
            <p:ph type="title"/>
          </p:nvPr>
        </p:nvSpPr>
        <p:spPr>
          <a:xfrm>
            <a:off x="-2184872" y="53913"/>
            <a:ext cx="7543800" cy="699927"/>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pPr>
            <a:r>
              <a:rPr lang="en-US" sz="3500" dirty="0">
                <a:solidFill>
                  <a:srgbClr val="FFFFFF"/>
                </a:solidFill>
                <a:latin typeface="Rockwell" panose="02060603020205020403" pitchFamily="18" charset="0"/>
              </a:rPr>
              <a:t>Dolphins </a:t>
            </a:r>
          </a:p>
        </p:txBody>
      </p:sp>
      <p:sp>
        <p:nvSpPr>
          <p:cNvPr id="4" name="Content Placeholder 2">
            <a:extLst>
              <a:ext uri="{FF2B5EF4-FFF2-40B4-BE49-F238E27FC236}">
                <a16:creationId xmlns:a16="http://schemas.microsoft.com/office/drawing/2014/main" id="{CE4A76A5-3E7C-4020-86EA-DD948D60A930}"/>
              </a:ext>
            </a:extLst>
          </p:cNvPr>
          <p:cNvSpPr>
            <a:spLocks noGrp="1"/>
          </p:cNvSpPr>
          <p:nvPr>
            <p:ph idx="1"/>
          </p:nvPr>
        </p:nvSpPr>
        <p:spPr>
          <a:xfrm>
            <a:off x="-1819275" y="753840"/>
            <a:ext cx="7543800" cy="576157"/>
          </a:xfrm>
          <a:effectLst>
            <a:outerShdw blurRad="50800" dist="38100" dir="2700000" algn="tl" rotWithShape="0">
              <a:prstClr val="black">
                <a:alpha val="40000"/>
              </a:prstClr>
            </a:outerShdw>
          </a:effectLst>
        </p:spPr>
        <p:txBody>
          <a:bodyPr vert="horz" lIns="91440" tIns="45720" rIns="91440" bIns="45720" rtlCol="0">
            <a:normAutofit/>
          </a:bodyPr>
          <a:lstStyle/>
          <a:p>
            <a:pPr marL="0" indent="0" algn="ctr">
              <a:buNone/>
            </a:pPr>
            <a:r>
              <a:rPr lang="en-US" sz="2600" dirty="0">
                <a:solidFill>
                  <a:srgbClr val="FFFFFF"/>
                </a:solidFill>
                <a:latin typeface="Ebrima" panose="02000000000000000000" pitchFamily="2" charset="0"/>
                <a:ea typeface="Ebrima" panose="02000000000000000000" pitchFamily="2" charset="0"/>
                <a:cs typeface="Ebrima" panose="02000000000000000000" pitchFamily="2" charset="0"/>
              </a:rPr>
              <a:t>Orca, </a:t>
            </a:r>
            <a:r>
              <a:rPr lang="en-US" sz="2600" i="1" dirty="0">
                <a:solidFill>
                  <a:srgbClr val="FFFFFF"/>
                </a:solidFill>
                <a:latin typeface="Ebrima" panose="02000000000000000000" pitchFamily="2" charset="0"/>
                <a:ea typeface="Ebrima" panose="02000000000000000000" pitchFamily="2" charset="0"/>
                <a:cs typeface="Ebrima" panose="02000000000000000000" pitchFamily="2" charset="0"/>
              </a:rPr>
              <a:t>Orcinus orca</a:t>
            </a:r>
          </a:p>
        </p:txBody>
      </p:sp>
      <p:sp>
        <p:nvSpPr>
          <p:cNvPr id="11" name="Rectangle 10">
            <a:extLst>
              <a:ext uri="{FF2B5EF4-FFF2-40B4-BE49-F238E27FC236}">
                <a16:creationId xmlns:a16="http://schemas.microsoft.com/office/drawing/2014/main" id="{9D90C67D-B5B6-4997-B475-8636E8842203}"/>
              </a:ext>
            </a:extLst>
          </p:cNvPr>
          <p:cNvSpPr/>
          <p:nvPr/>
        </p:nvSpPr>
        <p:spPr>
          <a:xfrm>
            <a:off x="-13172" y="4580778"/>
            <a:ext cx="9157173" cy="227722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547A217F-028C-4C63-9982-DAD641966714}"/>
              </a:ext>
            </a:extLst>
          </p:cNvPr>
          <p:cNvSpPr/>
          <p:nvPr/>
        </p:nvSpPr>
        <p:spPr>
          <a:xfrm>
            <a:off x="145814" y="4580779"/>
            <a:ext cx="8839200" cy="2185214"/>
          </a:xfrm>
          <a:prstGeom prst="rect">
            <a:avLst/>
          </a:prstGeom>
        </p:spPr>
        <p:txBody>
          <a:bodyPr wrap="square">
            <a:spAutoFit/>
          </a:bodyPr>
          <a:lstStyle/>
          <a:p>
            <a:r>
              <a:rPr lang="en-US" sz="1700" b="1" dirty="0">
                <a:solidFill>
                  <a:srgbClr val="333333"/>
                </a:solidFill>
                <a:latin typeface="Ebrima" panose="02000000000000000000" pitchFamily="2" charset="0"/>
                <a:ea typeface="Ebrima" panose="02000000000000000000" pitchFamily="2" charset="0"/>
                <a:cs typeface="Ebrima" panose="02000000000000000000" pitchFamily="2" charset="0"/>
              </a:rPr>
              <a:t>Adult Length:</a:t>
            </a:r>
            <a:r>
              <a:rPr lang="en-US" sz="1700" dirty="0">
                <a:solidFill>
                  <a:srgbClr val="333333"/>
                </a:solidFill>
                <a:latin typeface="Ebrima" panose="02000000000000000000" pitchFamily="2" charset="0"/>
                <a:ea typeface="Ebrima" panose="02000000000000000000" pitchFamily="2" charset="0"/>
                <a:cs typeface="Ebrima" panose="02000000000000000000" pitchFamily="2" charset="0"/>
              </a:rPr>
              <a:t> Males to 32 ft., females to 28 ft.</a:t>
            </a:r>
            <a:br>
              <a:rPr lang="en-US" sz="1700" dirty="0">
                <a:latin typeface="Ebrima" panose="02000000000000000000" pitchFamily="2" charset="0"/>
                <a:ea typeface="Ebrima" panose="02000000000000000000" pitchFamily="2" charset="0"/>
                <a:cs typeface="Ebrima" panose="02000000000000000000" pitchFamily="2" charset="0"/>
              </a:rPr>
            </a:br>
            <a:r>
              <a:rPr lang="en-US" sz="1700" b="1" dirty="0">
                <a:solidFill>
                  <a:srgbClr val="333333"/>
                </a:solidFill>
                <a:latin typeface="Ebrima" panose="02000000000000000000" pitchFamily="2" charset="0"/>
                <a:ea typeface="Ebrima" panose="02000000000000000000" pitchFamily="2" charset="0"/>
                <a:cs typeface="Ebrima" panose="02000000000000000000" pitchFamily="2" charset="0"/>
              </a:rPr>
              <a:t>Adult Weight:</a:t>
            </a:r>
            <a:r>
              <a:rPr lang="en-US" sz="1700" dirty="0">
                <a:solidFill>
                  <a:srgbClr val="333333"/>
                </a:solidFill>
                <a:latin typeface="Ebrima" panose="02000000000000000000" pitchFamily="2" charset="0"/>
                <a:ea typeface="Ebrima" panose="02000000000000000000" pitchFamily="2" charset="0"/>
                <a:cs typeface="Ebrima" panose="02000000000000000000" pitchFamily="2" charset="0"/>
              </a:rPr>
              <a:t> Males to 22,00 lbs., females to 16,500 lbs.</a:t>
            </a:r>
            <a:br>
              <a:rPr lang="en-US" sz="1700" dirty="0">
                <a:latin typeface="Ebrima" panose="02000000000000000000" pitchFamily="2" charset="0"/>
                <a:ea typeface="Ebrima" panose="02000000000000000000" pitchFamily="2" charset="0"/>
                <a:cs typeface="Ebrima" panose="02000000000000000000" pitchFamily="2" charset="0"/>
              </a:rPr>
            </a:br>
            <a:br>
              <a:rPr lang="en-US" sz="1700" dirty="0">
                <a:latin typeface="Ebrima" panose="02000000000000000000" pitchFamily="2" charset="0"/>
                <a:ea typeface="Ebrima" panose="02000000000000000000" pitchFamily="2" charset="0"/>
                <a:cs typeface="Ebrima" panose="02000000000000000000" pitchFamily="2" charset="0"/>
              </a:rPr>
            </a:br>
            <a:r>
              <a:rPr lang="en-US" sz="1700" b="1" dirty="0">
                <a:solidFill>
                  <a:srgbClr val="333333"/>
                </a:solidFill>
                <a:latin typeface="Ebrima" panose="02000000000000000000" pitchFamily="2" charset="0"/>
                <a:ea typeface="Ebrima" panose="02000000000000000000" pitchFamily="2" charset="0"/>
                <a:cs typeface="Ebrima" panose="02000000000000000000" pitchFamily="2" charset="0"/>
              </a:rPr>
              <a:t>Description:</a:t>
            </a:r>
            <a:r>
              <a:rPr lang="en-US" sz="1700" dirty="0">
                <a:solidFill>
                  <a:srgbClr val="333333"/>
                </a:solidFill>
                <a:latin typeface="Ebrima" panose="02000000000000000000" pitchFamily="2" charset="0"/>
                <a:ea typeface="Ebrima" panose="02000000000000000000" pitchFamily="2" charset="0"/>
                <a:cs typeface="Ebrima" panose="02000000000000000000" pitchFamily="2" charset="0"/>
              </a:rPr>
              <a:t> Black on top, white undersides and a white patch near each eye. Each whale also has a unique gray or white “saddle” patch behind the dorsal fin. </a:t>
            </a:r>
            <a:br>
              <a:rPr lang="en-US" sz="1700" b="1" dirty="0">
                <a:solidFill>
                  <a:srgbClr val="333333"/>
                </a:solidFill>
                <a:latin typeface="Ebrima" panose="02000000000000000000" pitchFamily="2" charset="0"/>
                <a:ea typeface="Ebrima" panose="02000000000000000000" pitchFamily="2" charset="0"/>
                <a:cs typeface="Ebrima" panose="02000000000000000000" pitchFamily="2" charset="0"/>
              </a:rPr>
            </a:br>
            <a:br>
              <a:rPr lang="en-US" sz="1700" b="1" dirty="0">
                <a:solidFill>
                  <a:srgbClr val="333333"/>
                </a:solidFill>
                <a:latin typeface="Ebrima" panose="02000000000000000000" pitchFamily="2" charset="0"/>
                <a:ea typeface="Ebrima" panose="02000000000000000000" pitchFamily="2" charset="0"/>
                <a:cs typeface="Ebrima" panose="02000000000000000000" pitchFamily="2" charset="0"/>
              </a:rPr>
            </a:br>
            <a:r>
              <a:rPr lang="en-US" sz="1700" b="1" dirty="0">
                <a:solidFill>
                  <a:srgbClr val="333333"/>
                </a:solidFill>
                <a:latin typeface="Ebrima" panose="02000000000000000000" pitchFamily="2" charset="0"/>
                <a:ea typeface="Ebrima" panose="02000000000000000000" pitchFamily="2" charset="0"/>
                <a:cs typeface="Ebrima" panose="02000000000000000000" pitchFamily="2" charset="0"/>
              </a:rPr>
              <a:t>Behavior:</a:t>
            </a:r>
            <a:r>
              <a:rPr lang="en-US" sz="1700" dirty="0">
                <a:solidFill>
                  <a:srgbClr val="333333"/>
                </a:solidFill>
                <a:latin typeface="Ebrima" panose="02000000000000000000" pitchFamily="2" charset="0"/>
                <a:ea typeface="Ebrima" panose="02000000000000000000" pitchFamily="2" charset="0"/>
                <a:cs typeface="Ebrima" panose="02000000000000000000" pitchFamily="2" charset="0"/>
              </a:rPr>
              <a:t> Usually travel in groups of 5-20 individuals, but can be in larger or smaller groups. Can travel up to 100 miles in one day. </a:t>
            </a:r>
            <a:r>
              <a:rPr lang="en-US" sz="1700" dirty="0">
                <a:solidFill>
                  <a:srgbClr val="333333"/>
                </a:solidFill>
                <a:latin typeface="Ebrima" panose="02000000000000000000" pitchFamily="2" charset="0"/>
                <a:ea typeface="Ebrima" panose="02000000000000000000" pitchFamily="2" charset="0"/>
                <a:cs typeface="Ebrima" panose="02000000000000000000" pitchFamily="2" charset="0"/>
                <a:hlinkClick r:id="rId4"/>
              </a:rPr>
              <a:t>Listen to their call!</a:t>
            </a:r>
            <a:endParaRPr lang="en-US" sz="1700" dirty="0">
              <a:latin typeface="Ebrima" panose="02000000000000000000" pitchFamily="2" charset="0"/>
              <a:ea typeface="Ebrima" panose="02000000000000000000" pitchFamily="2" charset="0"/>
              <a:cs typeface="Ebrima" panose="02000000000000000000" pitchFamily="2" charset="0"/>
            </a:endParaRPr>
          </a:p>
        </p:txBody>
      </p:sp>
      <p:sp>
        <p:nvSpPr>
          <p:cNvPr id="14" name="TextBox 13">
            <a:extLst>
              <a:ext uri="{FF2B5EF4-FFF2-40B4-BE49-F238E27FC236}">
                <a16:creationId xmlns:a16="http://schemas.microsoft.com/office/drawing/2014/main" id="{96F7F306-8B9E-4EBB-87F0-F00D6E7CC954}"/>
              </a:ext>
            </a:extLst>
          </p:cNvPr>
          <p:cNvSpPr txBox="1"/>
          <p:nvPr/>
        </p:nvSpPr>
        <p:spPr>
          <a:xfrm>
            <a:off x="7924803" y="4306702"/>
            <a:ext cx="1216913" cy="246221"/>
          </a:xfrm>
          <a:prstGeom prst="rect">
            <a:avLst/>
          </a:prstGeom>
          <a:noFill/>
        </p:spPr>
        <p:txBody>
          <a:bodyPr wrap="square" rtlCol="0">
            <a:spAutoFit/>
          </a:bodyPr>
          <a:lstStyle/>
          <a:p>
            <a:r>
              <a:rPr lang="en-US" sz="1000" i="1" dirty="0">
                <a:solidFill>
                  <a:schemeClr val="bg1"/>
                </a:solidFill>
              </a:rPr>
              <a:t>Photo by Ken Rea</a:t>
            </a:r>
          </a:p>
        </p:txBody>
      </p:sp>
    </p:spTree>
    <p:extLst>
      <p:ext uri="{BB962C8B-B14F-4D97-AF65-F5344CB8AC3E}">
        <p14:creationId xmlns:p14="http://schemas.microsoft.com/office/powerpoint/2010/main" val="19468147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050DDD86-AB04-4A71-B764-1A342AB54D0A}"/>
              </a:ext>
            </a:extLst>
          </p:cNvPr>
          <p:cNvSpPr txBox="1">
            <a:spLocks/>
          </p:cNvSpPr>
          <p:nvPr/>
        </p:nvSpPr>
        <p:spPr>
          <a:xfrm>
            <a:off x="457200" y="228600"/>
            <a:ext cx="8229600" cy="914400"/>
          </a:xfrm>
          <a:prstGeom prst="rect">
            <a:avLst/>
          </a:prstGeom>
        </p:spPr>
        <p:txBody>
          <a:bodyPr>
            <a:noAutofit/>
          </a:bodyPr>
          <a:lstStyle>
            <a:lvl1pPr algn="l" defTabSz="914400" rtl="0" eaLnBrk="1" latinLnBrk="0" hangingPunct="1">
              <a:spcBef>
                <a:spcPct val="0"/>
              </a:spcBef>
              <a:buNone/>
              <a:defRPr sz="4200" b="0" kern="1200">
                <a:solidFill>
                  <a:srgbClr val="0070C0"/>
                </a:solidFill>
                <a:latin typeface="Rockwell" panose="02060603020205020403" pitchFamily="18" charset="0"/>
                <a:ea typeface="Roboto Slab" pitchFamily="2" charset="0"/>
                <a:cs typeface="+mj-cs"/>
              </a:defRPr>
            </a:lvl1pPr>
          </a:lstStyle>
          <a:p>
            <a:r>
              <a:rPr lang="en-US" sz="3300" dirty="0">
                <a:solidFill>
                  <a:srgbClr val="3AB54A"/>
                </a:solidFill>
              </a:rPr>
              <a:t>Marine mammal adaptations</a:t>
            </a:r>
          </a:p>
        </p:txBody>
      </p:sp>
      <p:sp>
        <p:nvSpPr>
          <p:cNvPr id="4" name="Rectangle 3">
            <a:extLst>
              <a:ext uri="{FF2B5EF4-FFF2-40B4-BE49-F238E27FC236}">
                <a16:creationId xmlns:a16="http://schemas.microsoft.com/office/drawing/2014/main" id="{898B5F7E-7877-481E-8E16-B2861B70D1EC}"/>
              </a:ext>
            </a:extLst>
          </p:cNvPr>
          <p:cNvSpPr/>
          <p:nvPr/>
        </p:nvSpPr>
        <p:spPr>
          <a:xfrm>
            <a:off x="424544" y="990603"/>
            <a:ext cx="8294915" cy="4524315"/>
          </a:xfrm>
          <a:prstGeom prst="rect">
            <a:avLst/>
          </a:prstGeom>
        </p:spPr>
        <p:txBody>
          <a:bodyPr wrap="square">
            <a:spAutoFit/>
          </a:bodyPr>
          <a:lstStyle/>
          <a:p>
            <a:r>
              <a:rPr lang="en-US" sz="2400" dirty="0">
                <a:solidFill>
                  <a:schemeClr val="bg1"/>
                </a:solidFill>
                <a:latin typeface="Ebrima" panose="02000000000000000000" pitchFamily="2" charset="0"/>
                <a:ea typeface="Ebrima" panose="02000000000000000000" pitchFamily="2" charset="0"/>
                <a:cs typeface="Ebrima" panose="02000000000000000000" pitchFamily="2" charset="0"/>
              </a:rPr>
              <a:t>What do you think are some adaptions that Washington’s marine mammals have?</a:t>
            </a:r>
          </a:p>
          <a:p>
            <a:pPr marL="342891" indent="-342891">
              <a:buFont typeface="Arial" panose="020B0604020202020204" pitchFamily="34" charset="0"/>
              <a:buChar char="•"/>
            </a:pPr>
            <a:endParaRPr lang="en-US" sz="2400"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342891" indent="-342891">
              <a:buFont typeface="Arial" panose="020B0604020202020204" pitchFamily="34" charset="0"/>
              <a:buChar char="•"/>
            </a:pPr>
            <a:r>
              <a:rPr lang="en-US" sz="2400" dirty="0">
                <a:solidFill>
                  <a:schemeClr val="bg1"/>
                </a:solidFill>
                <a:latin typeface="Ebrima" panose="02000000000000000000" pitchFamily="2" charset="0"/>
                <a:ea typeface="Ebrima" panose="02000000000000000000" pitchFamily="2" charset="0"/>
                <a:cs typeface="Ebrima" panose="02000000000000000000" pitchFamily="2" charset="0"/>
              </a:rPr>
              <a:t>What were some differences you noticed?</a:t>
            </a:r>
          </a:p>
          <a:p>
            <a:pPr marL="342891" indent="-342891">
              <a:buFont typeface="Arial" panose="020B0604020202020204" pitchFamily="34" charset="0"/>
              <a:buChar char="•"/>
            </a:pPr>
            <a:endParaRPr lang="en-US" sz="2400"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342891" indent="-342891">
              <a:buFont typeface="Arial" panose="020B0604020202020204" pitchFamily="34" charset="0"/>
              <a:buChar char="•"/>
            </a:pPr>
            <a:r>
              <a:rPr lang="en-US" sz="2400" dirty="0">
                <a:solidFill>
                  <a:schemeClr val="bg1"/>
                </a:solidFill>
                <a:latin typeface="Ebrima" panose="02000000000000000000" pitchFamily="2" charset="0"/>
                <a:ea typeface="Ebrima" panose="02000000000000000000" pitchFamily="2" charset="0"/>
                <a:cs typeface="Ebrima" panose="02000000000000000000" pitchFamily="2" charset="0"/>
              </a:rPr>
              <a:t>Why do you think are some mammals huge (blue whale) and others are smaller (otters)? </a:t>
            </a:r>
          </a:p>
          <a:p>
            <a:pPr marL="342891" indent="-342891">
              <a:buFont typeface="Arial" panose="020B0604020202020204" pitchFamily="34" charset="0"/>
              <a:buChar char="•"/>
            </a:pPr>
            <a:endParaRPr lang="en-US" sz="2400"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342891" indent="-342891">
              <a:buFont typeface="Arial" panose="020B0604020202020204" pitchFamily="34" charset="0"/>
              <a:buChar char="•"/>
            </a:pPr>
            <a:r>
              <a:rPr lang="en-US" sz="2400" dirty="0">
                <a:solidFill>
                  <a:schemeClr val="bg1"/>
                </a:solidFill>
                <a:latin typeface="Ebrima" panose="02000000000000000000" pitchFamily="2" charset="0"/>
                <a:ea typeface="Ebrima" panose="02000000000000000000" pitchFamily="2" charset="0"/>
                <a:cs typeface="Ebrima" panose="02000000000000000000" pitchFamily="2" charset="0"/>
              </a:rPr>
              <a:t>Why do you think some are social and some are solitary (alone)?</a:t>
            </a:r>
          </a:p>
          <a:p>
            <a:endParaRPr lang="en-US" sz="2400" dirty="0">
              <a:solidFill>
                <a:schemeClr val="bg1"/>
              </a:solidFill>
              <a:latin typeface="Ebrima" panose="02000000000000000000" pitchFamily="2" charset="0"/>
              <a:ea typeface="Ebrima" panose="02000000000000000000" pitchFamily="2" charset="0"/>
              <a:cs typeface="Ebrima" panose="02000000000000000000" pitchFamily="2" charset="0"/>
            </a:endParaRPr>
          </a:p>
          <a:p>
            <a:endParaRPr lang="en-US" sz="2400"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149486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fade">
                                      <p:cBhvr>
                                        <p:cTn id="1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0890587E-4810-4479-BDC7-D5F06D19E78C}"/>
              </a:ext>
            </a:extLst>
          </p:cNvPr>
          <p:cNvSpPr txBox="1">
            <a:spLocks/>
          </p:cNvSpPr>
          <p:nvPr/>
        </p:nvSpPr>
        <p:spPr>
          <a:xfrm>
            <a:off x="310308" y="247650"/>
            <a:ext cx="8229600" cy="914400"/>
          </a:xfrm>
          <a:prstGeom prst="rect">
            <a:avLst/>
          </a:prstGeom>
        </p:spPr>
        <p:txBody>
          <a:bodyPr>
            <a:noAutofit/>
          </a:bodyPr>
          <a:lstStyle>
            <a:lvl1pPr algn="l" defTabSz="914400" rtl="0" eaLnBrk="1" latinLnBrk="0" hangingPunct="1">
              <a:spcBef>
                <a:spcPct val="0"/>
              </a:spcBef>
              <a:buNone/>
              <a:defRPr sz="4200" b="0" kern="1200">
                <a:solidFill>
                  <a:srgbClr val="0070C0"/>
                </a:solidFill>
                <a:latin typeface="Rockwell" panose="02060603020205020403" pitchFamily="18" charset="0"/>
                <a:ea typeface="Roboto Slab" pitchFamily="2" charset="0"/>
                <a:cs typeface="+mj-cs"/>
              </a:defRPr>
            </a:lvl1pPr>
          </a:lstStyle>
          <a:p>
            <a:r>
              <a:rPr lang="en-US" sz="3300" dirty="0">
                <a:solidFill>
                  <a:srgbClr val="3AB54A"/>
                </a:solidFill>
              </a:rPr>
              <a:t>Let’s dive deeper </a:t>
            </a:r>
          </a:p>
        </p:txBody>
      </p:sp>
      <p:sp>
        <p:nvSpPr>
          <p:cNvPr id="4" name="Rectangle 3">
            <a:extLst>
              <a:ext uri="{FF2B5EF4-FFF2-40B4-BE49-F238E27FC236}">
                <a16:creationId xmlns:a16="http://schemas.microsoft.com/office/drawing/2014/main" id="{0522EA10-1F4D-4E27-A839-761FF04E3F43}"/>
              </a:ext>
            </a:extLst>
          </p:cNvPr>
          <p:cNvSpPr/>
          <p:nvPr/>
        </p:nvSpPr>
        <p:spPr>
          <a:xfrm>
            <a:off x="424544" y="990600"/>
            <a:ext cx="8294915" cy="1569660"/>
          </a:xfrm>
          <a:prstGeom prst="rect">
            <a:avLst/>
          </a:prstGeom>
        </p:spPr>
        <p:txBody>
          <a:bodyPr wrap="square">
            <a:spAutoFit/>
          </a:bodyPr>
          <a:lstStyle/>
          <a:p>
            <a:endParaRPr lang="en-US" sz="2400" dirty="0">
              <a:solidFill>
                <a:schemeClr val="bg1"/>
              </a:solidFill>
              <a:latin typeface="Ebrima" panose="02000000000000000000" pitchFamily="2" charset="0"/>
              <a:ea typeface="Ebrima" panose="02000000000000000000" pitchFamily="2" charset="0"/>
              <a:cs typeface="Ebrima" panose="02000000000000000000" pitchFamily="2" charset="0"/>
            </a:endParaRPr>
          </a:p>
          <a:p>
            <a:endParaRPr lang="en-US" sz="2400" dirty="0">
              <a:solidFill>
                <a:schemeClr val="bg1"/>
              </a:solidFill>
              <a:latin typeface="Ebrima" panose="02000000000000000000" pitchFamily="2" charset="0"/>
              <a:ea typeface="Ebrima" panose="02000000000000000000" pitchFamily="2" charset="0"/>
              <a:cs typeface="Ebrima" panose="02000000000000000000" pitchFamily="2" charset="0"/>
            </a:endParaRPr>
          </a:p>
          <a:p>
            <a:endParaRPr lang="en-US" sz="2400" dirty="0">
              <a:solidFill>
                <a:schemeClr val="bg1"/>
              </a:solidFill>
              <a:latin typeface="Ebrima" panose="02000000000000000000" pitchFamily="2" charset="0"/>
              <a:ea typeface="Ebrima" panose="02000000000000000000" pitchFamily="2" charset="0"/>
              <a:cs typeface="Ebrima" panose="02000000000000000000" pitchFamily="2" charset="0"/>
            </a:endParaRPr>
          </a:p>
          <a:p>
            <a:endParaRPr lang="en-US" sz="2400"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sp>
        <p:nvSpPr>
          <p:cNvPr id="5" name="TextBox 4">
            <a:extLst>
              <a:ext uri="{FF2B5EF4-FFF2-40B4-BE49-F238E27FC236}">
                <a16:creationId xmlns:a16="http://schemas.microsoft.com/office/drawing/2014/main" id="{59341FD1-6949-4BCA-8461-7D72AD056769}"/>
              </a:ext>
            </a:extLst>
          </p:cNvPr>
          <p:cNvSpPr txBox="1"/>
          <p:nvPr/>
        </p:nvSpPr>
        <p:spPr>
          <a:xfrm>
            <a:off x="310308" y="990600"/>
            <a:ext cx="8763000" cy="2862322"/>
          </a:xfrm>
          <a:prstGeom prst="rect">
            <a:avLst/>
          </a:prstGeom>
          <a:noFill/>
        </p:spPr>
        <p:txBody>
          <a:bodyPr wrap="square" rtlCol="0">
            <a:spAutoFit/>
          </a:bodyPr>
          <a:lstStyle/>
          <a:p>
            <a:r>
              <a:rPr lang="en-US" sz="3000" dirty="0">
                <a:solidFill>
                  <a:schemeClr val="bg1"/>
                </a:solidFill>
                <a:latin typeface="Ebrima" panose="02000000000000000000" pitchFamily="2" charset="0"/>
                <a:ea typeface="Ebrima" panose="02000000000000000000" pitchFamily="2" charset="0"/>
                <a:cs typeface="Ebrima" panose="02000000000000000000" pitchFamily="2" charset="0"/>
              </a:rPr>
              <a:t>You will choose one of the marine mammals we just learned a little bit about. </a:t>
            </a:r>
          </a:p>
          <a:p>
            <a:endParaRPr lang="en-US" sz="3000" dirty="0">
              <a:solidFill>
                <a:schemeClr val="bg1"/>
              </a:solidFill>
              <a:latin typeface="Ebrima" panose="02000000000000000000" pitchFamily="2" charset="0"/>
              <a:ea typeface="Ebrima" panose="02000000000000000000" pitchFamily="2" charset="0"/>
              <a:cs typeface="Ebrima" panose="02000000000000000000" pitchFamily="2" charset="0"/>
            </a:endParaRPr>
          </a:p>
          <a:p>
            <a:r>
              <a:rPr lang="en-US" sz="3000" dirty="0">
                <a:solidFill>
                  <a:schemeClr val="bg1"/>
                </a:solidFill>
                <a:latin typeface="Ebrima" panose="02000000000000000000" pitchFamily="2" charset="0"/>
                <a:ea typeface="Ebrima" panose="02000000000000000000" pitchFamily="2" charset="0"/>
                <a:cs typeface="Ebrima" panose="02000000000000000000" pitchFamily="2" charset="0"/>
              </a:rPr>
              <a:t>You will research and explore how they use their senses and what adaptations they have to help them survive.   </a:t>
            </a:r>
          </a:p>
        </p:txBody>
      </p:sp>
    </p:spTree>
    <p:extLst>
      <p:ext uri="{BB962C8B-B14F-4D97-AF65-F5344CB8AC3E}">
        <p14:creationId xmlns:p14="http://schemas.microsoft.com/office/powerpoint/2010/main" val="12343271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0890587E-4810-4479-BDC7-D5F06D19E78C}"/>
              </a:ext>
            </a:extLst>
          </p:cNvPr>
          <p:cNvSpPr txBox="1">
            <a:spLocks/>
          </p:cNvSpPr>
          <p:nvPr/>
        </p:nvSpPr>
        <p:spPr>
          <a:xfrm>
            <a:off x="457200" y="228600"/>
            <a:ext cx="8229600" cy="914400"/>
          </a:xfrm>
          <a:prstGeom prst="rect">
            <a:avLst/>
          </a:prstGeom>
        </p:spPr>
        <p:txBody>
          <a:bodyPr>
            <a:noAutofit/>
          </a:bodyPr>
          <a:lstStyle>
            <a:lvl1pPr algn="l" defTabSz="914400" rtl="0" eaLnBrk="1" latinLnBrk="0" hangingPunct="1">
              <a:spcBef>
                <a:spcPct val="0"/>
              </a:spcBef>
              <a:buNone/>
              <a:defRPr sz="4200" b="0" kern="1200">
                <a:solidFill>
                  <a:srgbClr val="0070C0"/>
                </a:solidFill>
                <a:latin typeface="Rockwell" panose="02060603020205020403" pitchFamily="18" charset="0"/>
                <a:ea typeface="Roboto Slab" pitchFamily="2" charset="0"/>
                <a:cs typeface="+mj-cs"/>
              </a:defRPr>
            </a:lvl1pPr>
          </a:lstStyle>
          <a:p>
            <a:r>
              <a:rPr lang="en-US" sz="3300" dirty="0">
                <a:solidFill>
                  <a:srgbClr val="3AB54A"/>
                </a:solidFill>
              </a:rPr>
              <a:t>Let’s dive deeper </a:t>
            </a:r>
          </a:p>
        </p:txBody>
      </p:sp>
      <p:sp>
        <p:nvSpPr>
          <p:cNvPr id="4" name="Rectangle 3">
            <a:extLst>
              <a:ext uri="{FF2B5EF4-FFF2-40B4-BE49-F238E27FC236}">
                <a16:creationId xmlns:a16="http://schemas.microsoft.com/office/drawing/2014/main" id="{0522EA10-1F4D-4E27-A839-761FF04E3F43}"/>
              </a:ext>
            </a:extLst>
          </p:cNvPr>
          <p:cNvSpPr/>
          <p:nvPr/>
        </p:nvSpPr>
        <p:spPr>
          <a:xfrm>
            <a:off x="424544" y="990600"/>
            <a:ext cx="8294915" cy="1569660"/>
          </a:xfrm>
          <a:prstGeom prst="rect">
            <a:avLst/>
          </a:prstGeom>
        </p:spPr>
        <p:txBody>
          <a:bodyPr wrap="square">
            <a:spAutoFit/>
          </a:bodyPr>
          <a:lstStyle/>
          <a:p>
            <a:endParaRPr lang="en-US" sz="2400" dirty="0">
              <a:solidFill>
                <a:schemeClr val="bg1"/>
              </a:solidFill>
              <a:latin typeface="Ebrima" panose="02000000000000000000" pitchFamily="2" charset="0"/>
              <a:ea typeface="Ebrima" panose="02000000000000000000" pitchFamily="2" charset="0"/>
              <a:cs typeface="Ebrima" panose="02000000000000000000" pitchFamily="2" charset="0"/>
            </a:endParaRPr>
          </a:p>
          <a:p>
            <a:endParaRPr lang="en-US" sz="2400" dirty="0">
              <a:solidFill>
                <a:schemeClr val="bg1"/>
              </a:solidFill>
              <a:latin typeface="Ebrima" panose="02000000000000000000" pitchFamily="2" charset="0"/>
              <a:ea typeface="Ebrima" panose="02000000000000000000" pitchFamily="2" charset="0"/>
              <a:cs typeface="Ebrima" panose="02000000000000000000" pitchFamily="2" charset="0"/>
            </a:endParaRPr>
          </a:p>
          <a:p>
            <a:endParaRPr lang="en-US" sz="2400" dirty="0">
              <a:solidFill>
                <a:schemeClr val="bg1"/>
              </a:solidFill>
              <a:latin typeface="Ebrima" panose="02000000000000000000" pitchFamily="2" charset="0"/>
              <a:ea typeface="Ebrima" panose="02000000000000000000" pitchFamily="2" charset="0"/>
              <a:cs typeface="Ebrima" panose="02000000000000000000" pitchFamily="2" charset="0"/>
            </a:endParaRPr>
          </a:p>
          <a:p>
            <a:endParaRPr lang="en-US" sz="2400"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sp>
        <p:nvSpPr>
          <p:cNvPr id="6" name="TextBox 5">
            <a:extLst>
              <a:ext uri="{FF2B5EF4-FFF2-40B4-BE49-F238E27FC236}">
                <a16:creationId xmlns:a16="http://schemas.microsoft.com/office/drawing/2014/main" id="{4A85F4C1-B119-4393-B07C-3FCC8ED465F9}"/>
              </a:ext>
            </a:extLst>
          </p:cNvPr>
          <p:cNvSpPr txBox="1"/>
          <p:nvPr/>
        </p:nvSpPr>
        <p:spPr>
          <a:xfrm>
            <a:off x="730264" y="889116"/>
            <a:ext cx="8413739" cy="6063198"/>
          </a:xfrm>
          <a:prstGeom prst="rect">
            <a:avLst/>
          </a:prstGeom>
          <a:noFill/>
        </p:spPr>
        <p:txBody>
          <a:bodyPr wrap="square" rtlCol="0">
            <a:spAutoFit/>
          </a:bodyPr>
          <a:lstStyle/>
          <a:p>
            <a:r>
              <a:rPr lang="en-US" sz="2200" dirty="0">
                <a:solidFill>
                  <a:schemeClr val="bg1"/>
                </a:solidFill>
                <a:latin typeface="Ebrima" panose="02000000000000000000" pitchFamily="2" charset="0"/>
                <a:ea typeface="Ebrima" panose="02000000000000000000" pitchFamily="2" charset="0"/>
                <a:cs typeface="Ebrima" panose="02000000000000000000" pitchFamily="2" charset="0"/>
              </a:rPr>
              <a:t>After choosing a species you will report on:</a:t>
            </a:r>
          </a:p>
          <a:p>
            <a:pPr marL="342891" indent="-342891">
              <a:lnSpc>
                <a:spcPct val="150000"/>
              </a:lnSpc>
              <a:buFont typeface="Arial" panose="020B0604020202020204" pitchFamily="34" charset="0"/>
              <a:buChar char="•"/>
            </a:pPr>
            <a:r>
              <a:rPr lang="en-US" sz="2200" dirty="0">
                <a:solidFill>
                  <a:schemeClr val="bg1"/>
                </a:solidFill>
                <a:latin typeface="Ebrima" panose="02000000000000000000" pitchFamily="2" charset="0"/>
                <a:ea typeface="Ebrima" panose="02000000000000000000" pitchFamily="2" charset="0"/>
                <a:cs typeface="Ebrima" panose="02000000000000000000" pitchFamily="2" charset="0"/>
              </a:rPr>
              <a:t>What senses are used to travel, find food, mates, etc. </a:t>
            </a:r>
          </a:p>
          <a:p>
            <a:pPr marL="342891" indent="-342891">
              <a:lnSpc>
                <a:spcPct val="150000"/>
              </a:lnSpc>
              <a:buFont typeface="Arial" panose="020B0604020202020204" pitchFamily="34" charset="0"/>
              <a:buChar char="•"/>
            </a:pPr>
            <a:r>
              <a:rPr lang="en-US" sz="2200" dirty="0">
                <a:solidFill>
                  <a:schemeClr val="bg1"/>
                </a:solidFill>
                <a:latin typeface="Ebrima" panose="02000000000000000000" pitchFamily="2" charset="0"/>
                <a:ea typeface="Ebrima" panose="02000000000000000000" pitchFamily="2" charset="0"/>
                <a:cs typeface="Ebrima" panose="02000000000000000000" pitchFamily="2" charset="0"/>
              </a:rPr>
              <a:t>How they forage/catch their food/eat.</a:t>
            </a:r>
          </a:p>
          <a:p>
            <a:pPr marL="342891" indent="-342891">
              <a:lnSpc>
                <a:spcPct val="150000"/>
              </a:lnSpc>
              <a:buFont typeface="Arial" panose="020B0604020202020204" pitchFamily="34" charset="0"/>
              <a:buChar char="•"/>
            </a:pPr>
            <a:r>
              <a:rPr lang="en-US" sz="2200" dirty="0">
                <a:solidFill>
                  <a:schemeClr val="bg1"/>
                </a:solidFill>
                <a:latin typeface="Ebrima" panose="02000000000000000000" pitchFamily="2" charset="0"/>
                <a:ea typeface="Ebrima" panose="02000000000000000000" pitchFamily="2" charset="0"/>
                <a:cs typeface="Ebrima" panose="02000000000000000000" pitchFamily="2" charset="0"/>
              </a:rPr>
              <a:t>Are they social or solitary (alone)?</a:t>
            </a:r>
          </a:p>
          <a:p>
            <a:pPr marL="342891" indent="-342891">
              <a:lnSpc>
                <a:spcPct val="150000"/>
              </a:lnSpc>
              <a:buFont typeface="Arial" panose="020B0604020202020204" pitchFamily="34" charset="0"/>
              <a:buChar char="•"/>
            </a:pPr>
            <a:r>
              <a:rPr lang="en-US" sz="2200" dirty="0">
                <a:solidFill>
                  <a:schemeClr val="bg1"/>
                </a:solidFill>
                <a:latin typeface="Ebrima" panose="02000000000000000000" pitchFamily="2" charset="0"/>
                <a:ea typeface="Ebrima" panose="02000000000000000000" pitchFamily="2" charset="0"/>
                <a:cs typeface="Ebrima" panose="02000000000000000000" pitchFamily="2" charset="0"/>
              </a:rPr>
              <a:t>If they ever go on land. If they do, why this is important?</a:t>
            </a:r>
          </a:p>
          <a:p>
            <a:pPr marL="342891" indent="-342891">
              <a:lnSpc>
                <a:spcPct val="150000"/>
              </a:lnSpc>
              <a:buFont typeface="Arial" panose="020B0604020202020204" pitchFamily="34" charset="0"/>
              <a:buChar char="•"/>
            </a:pPr>
            <a:r>
              <a:rPr lang="en-US" sz="2200" dirty="0">
                <a:solidFill>
                  <a:schemeClr val="bg1"/>
                </a:solidFill>
                <a:latin typeface="Ebrima" panose="02000000000000000000" pitchFamily="2" charset="0"/>
                <a:ea typeface="Ebrima" panose="02000000000000000000" pitchFamily="2" charset="0"/>
                <a:cs typeface="Ebrima" panose="02000000000000000000" pitchFamily="2" charset="0"/>
              </a:rPr>
              <a:t>How do they get oxygen?</a:t>
            </a:r>
          </a:p>
          <a:p>
            <a:pPr marL="342891" indent="-342891">
              <a:lnSpc>
                <a:spcPct val="150000"/>
              </a:lnSpc>
              <a:buFont typeface="Arial" panose="020B0604020202020204" pitchFamily="34" charset="0"/>
              <a:buChar char="•"/>
            </a:pPr>
            <a:r>
              <a:rPr lang="en-US" sz="2200" dirty="0">
                <a:solidFill>
                  <a:schemeClr val="bg1"/>
                </a:solidFill>
                <a:latin typeface="Ebrima" panose="02000000000000000000" pitchFamily="2" charset="0"/>
                <a:ea typeface="Ebrima" panose="02000000000000000000" pitchFamily="2" charset="0"/>
                <a:cs typeface="Ebrima" panose="02000000000000000000" pitchFamily="2" charset="0"/>
              </a:rPr>
              <a:t>How do they stay warm?</a:t>
            </a:r>
          </a:p>
          <a:p>
            <a:pPr marL="342891" indent="-342891">
              <a:lnSpc>
                <a:spcPct val="150000"/>
              </a:lnSpc>
              <a:buFont typeface="Arial" panose="020B0604020202020204" pitchFamily="34" charset="0"/>
              <a:buChar char="•"/>
            </a:pPr>
            <a:r>
              <a:rPr lang="en-US" sz="2200" dirty="0">
                <a:solidFill>
                  <a:schemeClr val="bg1"/>
                </a:solidFill>
                <a:latin typeface="Ebrima" panose="02000000000000000000" pitchFamily="2" charset="0"/>
                <a:ea typeface="Ebrima" panose="02000000000000000000" pitchFamily="2" charset="0"/>
                <a:cs typeface="Ebrima" panose="02000000000000000000" pitchFamily="2" charset="0"/>
              </a:rPr>
              <a:t>Where are their babies born?</a:t>
            </a:r>
          </a:p>
          <a:p>
            <a:pPr marL="342891" indent="-342891">
              <a:lnSpc>
                <a:spcPct val="150000"/>
              </a:lnSpc>
              <a:buFont typeface="Arial" panose="020B0604020202020204" pitchFamily="34" charset="0"/>
              <a:buChar char="•"/>
            </a:pPr>
            <a:r>
              <a:rPr lang="en-US" sz="2200" dirty="0">
                <a:solidFill>
                  <a:schemeClr val="bg1"/>
                </a:solidFill>
                <a:latin typeface="Ebrima" panose="02000000000000000000" pitchFamily="2" charset="0"/>
                <a:ea typeface="Ebrima" panose="02000000000000000000" pitchFamily="2" charset="0"/>
                <a:cs typeface="Ebrima" panose="02000000000000000000" pitchFamily="2" charset="0"/>
              </a:rPr>
              <a:t>Are there other special senses or unique adaptations (like echolocation)? </a:t>
            </a:r>
          </a:p>
          <a:p>
            <a:pPr marL="342891" indent="-342891">
              <a:buFont typeface="Arial" panose="020B0604020202020204" pitchFamily="34" charset="0"/>
              <a:buChar char="•"/>
            </a:pPr>
            <a:endParaRPr lang="en-US" sz="2300" dirty="0">
              <a:solidFill>
                <a:schemeClr val="bg1"/>
              </a:solidFill>
              <a:latin typeface="Ebrima" panose="02000000000000000000" pitchFamily="2" charset="0"/>
              <a:ea typeface="Ebrima" panose="02000000000000000000" pitchFamily="2" charset="0"/>
              <a:cs typeface="Ebrima" panose="02000000000000000000" pitchFamily="2" charset="0"/>
            </a:endParaRPr>
          </a:p>
          <a:p>
            <a:pPr marL="342891" indent="-342891">
              <a:buFont typeface="Arial" panose="020B0604020202020204" pitchFamily="34" charset="0"/>
              <a:buChar char="•"/>
            </a:pPr>
            <a:endParaRPr lang="en-US" sz="2300" dirty="0">
              <a:solidFill>
                <a:schemeClr val="bg1"/>
              </a:solidFill>
              <a:latin typeface="Ebrima" panose="02000000000000000000" pitchFamily="2" charset="0"/>
              <a:ea typeface="Ebrima" panose="02000000000000000000" pitchFamily="2" charset="0"/>
              <a:cs typeface="Ebrima" panose="02000000000000000000" pitchFamily="2" charset="0"/>
            </a:endParaRPr>
          </a:p>
          <a:p>
            <a:endParaRPr lang="en-US" sz="2300"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1609327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229600" cy="914400"/>
          </a:xfrm>
        </p:spPr>
        <p:txBody>
          <a:bodyPr>
            <a:normAutofit/>
          </a:bodyPr>
          <a:lstStyle/>
          <a:p>
            <a:pPr algn="l"/>
            <a:r>
              <a:rPr lang="en-US" sz="3000" dirty="0">
                <a:solidFill>
                  <a:srgbClr val="3AB54A"/>
                </a:solidFill>
              </a:rPr>
              <a:t>How to read a species’ name. </a:t>
            </a:r>
            <a:r>
              <a:rPr lang="en-US" sz="3000" dirty="0"/>
              <a:t> </a:t>
            </a:r>
          </a:p>
        </p:txBody>
      </p:sp>
      <p:sp>
        <p:nvSpPr>
          <p:cNvPr id="3" name="Content Placeholder 2"/>
          <p:cNvSpPr>
            <a:spLocks noGrp="1"/>
          </p:cNvSpPr>
          <p:nvPr>
            <p:ph sz="half" idx="1"/>
          </p:nvPr>
        </p:nvSpPr>
        <p:spPr>
          <a:xfrm>
            <a:off x="114300" y="747829"/>
            <a:ext cx="8915400" cy="827509"/>
          </a:xfrm>
        </p:spPr>
        <p:txBody>
          <a:bodyPr>
            <a:normAutofit/>
          </a:bodyPr>
          <a:lstStyle/>
          <a:p>
            <a:r>
              <a:rPr lang="en-US" sz="3500" dirty="0">
                <a:solidFill>
                  <a:schemeClr val="bg1"/>
                </a:solidFill>
              </a:rPr>
              <a:t>Humpback Whale</a:t>
            </a:r>
            <a:r>
              <a:rPr lang="en-US" sz="3500" i="1" dirty="0">
                <a:solidFill>
                  <a:schemeClr val="bg1"/>
                </a:solidFill>
              </a:rPr>
              <a:t>, </a:t>
            </a:r>
            <a:r>
              <a:rPr lang="en-US" sz="3500" i="1" dirty="0" err="1">
                <a:solidFill>
                  <a:schemeClr val="bg1"/>
                </a:solidFill>
              </a:rPr>
              <a:t>Megaptera</a:t>
            </a:r>
            <a:r>
              <a:rPr lang="en-US" sz="3500" i="1" dirty="0">
                <a:solidFill>
                  <a:schemeClr val="bg1"/>
                </a:solidFill>
              </a:rPr>
              <a:t> novaeangliae</a:t>
            </a:r>
            <a:r>
              <a:rPr lang="en-US" sz="3500" dirty="0">
                <a:solidFill>
                  <a:schemeClr val="bg1"/>
                </a:solidFill>
              </a:rPr>
              <a:t> </a:t>
            </a:r>
          </a:p>
        </p:txBody>
      </p:sp>
      <p:sp>
        <p:nvSpPr>
          <p:cNvPr id="9" name="Arrow: Up 8">
            <a:extLst>
              <a:ext uri="{FF2B5EF4-FFF2-40B4-BE49-F238E27FC236}">
                <a16:creationId xmlns:a16="http://schemas.microsoft.com/office/drawing/2014/main" id="{19934C3C-FD06-4893-9E09-ABFA314611FD}"/>
              </a:ext>
            </a:extLst>
          </p:cNvPr>
          <p:cNvSpPr/>
          <p:nvPr/>
        </p:nvSpPr>
        <p:spPr>
          <a:xfrm>
            <a:off x="1143000" y="1676400"/>
            <a:ext cx="457200" cy="1219200"/>
          </a:xfrm>
          <a:prstGeom prst="upArrow">
            <a:avLst/>
          </a:prstGeom>
          <a:solidFill>
            <a:srgbClr val="3AB54A"/>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0" name="Arrow: Up 9">
            <a:extLst>
              <a:ext uri="{FF2B5EF4-FFF2-40B4-BE49-F238E27FC236}">
                <a16:creationId xmlns:a16="http://schemas.microsoft.com/office/drawing/2014/main" id="{DC60697D-1C36-4E64-A0A1-3AFCC574A1D0}"/>
              </a:ext>
            </a:extLst>
          </p:cNvPr>
          <p:cNvSpPr/>
          <p:nvPr/>
        </p:nvSpPr>
        <p:spPr>
          <a:xfrm>
            <a:off x="6172200" y="1575336"/>
            <a:ext cx="457200" cy="1219200"/>
          </a:xfrm>
          <a:prstGeom prst="upArrow">
            <a:avLst/>
          </a:prstGeom>
          <a:solidFill>
            <a:srgbClr val="3AB54A"/>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CA253AD-1CDD-4619-B82D-D6C6C93CE66B}"/>
              </a:ext>
            </a:extLst>
          </p:cNvPr>
          <p:cNvSpPr txBox="1"/>
          <p:nvPr/>
        </p:nvSpPr>
        <p:spPr>
          <a:xfrm>
            <a:off x="5334000" y="2978419"/>
            <a:ext cx="2362200" cy="477054"/>
          </a:xfrm>
          <a:prstGeom prst="rect">
            <a:avLst/>
          </a:prstGeom>
          <a:noFill/>
        </p:spPr>
        <p:txBody>
          <a:bodyPr wrap="square" rtlCol="0">
            <a:spAutoFit/>
          </a:bodyPr>
          <a:lstStyle/>
          <a:p>
            <a:r>
              <a:rPr lang="en-US" sz="2500" dirty="0">
                <a:solidFill>
                  <a:schemeClr val="bg1"/>
                </a:solidFill>
              </a:rPr>
              <a:t>Scientific name </a:t>
            </a:r>
          </a:p>
        </p:txBody>
      </p:sp>
      <p:sp>
        <p:nvSpPr>
          <p:cNvPr id="12" name="TextBox 11">
            <a:extLst>
              <a:ext uri="{FF2B5EF4-FFF2-40B4-BE49-F238E27FC236}">
                <a16:creationId xmlns:a16="http://schemas.microsoft.com/office/drawing/2014/main" id="{3D0DF185-A946-4794-8B3A-8EF4A0093540}"/>
              </a:ext>
            </a:extLst>
          </p:cNvPr>
          <p:cNvSpPr txBox="1"/>
          <p:nvPr/>
        </p:nvSpPr>
        <p:spPr>
          <a:xfrm>
            <a:off x="457200" y="3149064"/>
            <a:ext cx="2362200" cy="477054"/>
          </a:xfrm>
          <a:prstGeom prst="rect">
            <a:avLst/>
          </a:prstGeom>
          <a:noFill/>
        </p:spPr>
        <p:txBody>
          <a:bodyPr wrap="square" rtlCol="0">
            <a:spAutoFit/>
          </a:bodyPr>
          <a:lstStyle/>
          <a:p>
            <a:r>
              <a:rPr lang="en-US" sz="2500" dirty="0">
                <a:solidFill>
                  <a:schemeClr val="bg1"/>
                </a:solidFill>
              </a:rPr>
              <a:t>Common name </a:t>
            </a:r>
          </a:p>
        </p:txBody>
      </p:sp>
    </p:spTree>
    <p:extLst>
      <p:ext uri="{BB962C8B-B14F-4D97-AF65-F5344CB8AC3E}">
        <p14:creationId xmlns:p14="http://schemas.microsoft.com/office/powerpoint/2010/main" val="687265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89BB5B7-91EF-46EA-9B1B-0CE47107FE1C}"/>
              </a:ext>
            </a:extLst>
          </p:cNvPr>
          <p:cNvPicPr>
            <a:picLocks noChangeAspect="1"/>
          </p:cNvPicPr>
          <p:nvPr/>
        </p:nvPicPr>
        <p:blipFill rotWithShape="1">
          <a:blip r:embed="rId2">
            <a:extLst>
              <a:ext uri="{28A0092B-C50C-407E-A947-70E740481C1C}">
                <a14:useLocalDpi xmlns:a14="http://schemas.microsoft.com/office/drawing/2010/main" val="0"/>
              </a:ext>
            </a:extLst>
          </a:blip>
          <a:srcRect l="781" r="10217" b="-1"/>
          <a:stretch/>
        </p:blipFill>
        <p:spPr>
          <a:xfrm>
            <a:off x="-2282" y="11"/>
            <a:ext cx="9143999" cy="6857991"/>
          </a:xfrm>
          <a:prstGeom prst="rect">
            <a:avLst/>
          </a:prstGeom>
        </p:spPr>
      </p:pic>
      <p:sp>
        <p:nvSpPr>
          <p:cNvPr id="2" name="Title 1"/>
          <p:cNvSpPr>
            <a:spLocks noGrp="1"/>
          </p:cNvSpPr>
          <p:nvPr>
            <p:ph type="title"/>
          </p:nvPr>
        </p:nvSpPr>
        <p:spPr>
          <a:xfrm>
            <a:off x="-2590800" y="-274320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pPr>
            <a:r>
              <a:rPr lang="en-US" sz="4500" dirty="0">
                <a:solidFill>
                  <a:srgbClr val="FFFFFF"/>
                </a:solidFill>
                <a:latin typeface="Rockwell" panose="02060603020205020403" pitchFamily="18" charset="0"/>
              </a:rPr>
              <a:t>Whales </a:t>
            </a:r>
          </a:p>
        </p:txBody>
      </p:sp>
      <p:sp>
        <p:nvSpPr>
          <p:cNvPr id="3" name="Content Placeholder 2"/>
          <p:cNvSpPr>
            <a:spLocks noGrp="1"/>
          </p:cNvSpPr>
          <p:nvPr>
            <p:ph sz="half" idx="1"/>
          </p:nvPr>
        </p:nvSpPr>
        <p:spPr>
          <a:xfrm>
            <a:off x="1600200" y="331098"/>
            <a:ext cx="7543800" cy="1282707"/>
          </a:xfrm>
          <a:effectLst>
            <a:outerShdw blurRad="50800" dist="38100" dir="2700000" algn="tl" rotWithShape="0">
              <a:prstClr val="black">
                <a:alpha val="40000"/>
              </a:prstClr>
            </a:outerShdw>
          </a:effectLst>
        </p:spPr>
        <p:txBody>
          <a:bodyPr vert="horz" lIns="91440" tIns="45720" rIns="91440" bIns="45720" rtlCol="0">
            <a:normAutofit/>
          </a:bodyPr>
          <a:lstStyle/>
          <a:p>
            <a:pPr algn="ctr"/>
            <a:r>
              <a:rPr lang="en-US" sz="2400" dirty="0">
                <a:solidFill>
                  <a:srgbClr val="FFFFFF"/>
                </a:solidFill>
                <a:latin typeface="Ebrima" panose="02000000000000000000" pitchFamily="2" charset="0"/>
                <a:ea typeface="Ebrima" panose="02000000000000000000" pitchFamily="2" charset="0"/>
                <a:cs typeface="Ebrima" panose="02000000000000000000" pitchFamily="2" charset="0"/>
              </a:rPr>
              <a:t>Humpback Whale</a:t>
            </a:r>
            <a:r>
              <a:rPr lang="en-US" sz="2400" i="1" dirty="0">
                <a:solidFill>
                  <a:srgbClr val="FFFFFF"/>
                </a:solidFill>
                <a:latin typeface="Ebrima" panose="02000000000000000000" pitchFamily="2" charset="0"/>
                <a:ea typeface="Ebrima" panose="02000000000000000000" pitchFamily="2" charset="0"/>
                <a:cs typeface="Ebrima" panose="02000000000000000000" pitchFamily="2" charset="0"/>
              </a:rPr>
              <a:t>, </a:t>
            </a:r>
            <a:r>
              <a:rPr lang="en-US" sz="2400" i="1" dirty="0" err="1">
                <a:solidFill>
                  <a:srgbClr val="FFFFFF"/>
                </a:solidFill>
                <a:latin typeface="Ebrima" panose="02000000000000000000" pitchFamily="2" charset="0"/>
                <a:ea typeface="Ebrima" panose="02000000000000000000" pitchFamily="2" charset="0"/>
                <a:cs typeface="Ebrima" panose="02000000000000000000" pitchFamily="2" charset="0"/>
              </a:rPr>
              <a:t>Megaptera</a:t>
            </a:r>
            <a:r>
              <a:rPr lang="en-US" sz="2400" i="1" dirty="0">
                <a:solidFill>
                  <a:srgbClr val="FFFFFF"/>
                </a:solidFill>
                <a:latin typeface="Ebrima" panose="02000000000000000000" pitchFamily="2" charset="0"/>
                <a:ea typeface="Ebrima" panose="02000000000000000000" pitchFamily="2" charset="0"/>
                <a:cs typeface="Ebrima" panose="02000000000000000000" pitchFamily="2" charset="0"/>
              </a:rPr>
              <a:t> novaeangliae</a:t>
            </a:r>
            <a:r>
              <a:rPr lang="en-US" sz="2400" dirty="0">
                <a:solidFill>
                  <a:srgbClr val="FFFFFF"/>
                </a:solidFill>
                <a:latin typeface="Ebrima" panose="02000000000000000000" pitchFamily="2" charset="0"/>
                <a:ea typeface="Ebrima" panose="02000000000000000000" pitchFamily="2" charset="0"/>
                <a:cs typeface="Ebrima" panose="02000000000000000000" pitchFamily="2" charset="0"/>
              </a:rPr>
              <a:t> </a:t>
            </a:r>
          </a:p>
        </p:txBody>
      </p:sp>
      <p:sp>
        <p:nvSpPr>
          <p:cNvPr id="10" name="Rectangle 9">
            <a:extLst>
              <a:ext uri="{FF2B5EF4-FFF2-40B4-BE49-F238E27FC236}">
                <a16:creationId xmlns:a16="http://schemas.microsoft.com/office/drawing/2014/main" id="{78A9FAAC-93CC-4C7B-9954-E0A8F68AAC01}"/>
              </a:ext>
            </a:extLst>
          </p:cNvPr>
          <p:cNvSpPr/>
          <p:nvPr/>
        </p:nvSpPr>
        <p:spPr>
          <a:xfrm>
            <a:off x="3" y="4724400"/>
            <a:ext cx="9141713" cy="21336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F90C329-4B4F-4074-A81A-EC6EE4F79AE7}"/>
              </a:ext>
            </a:extLst>
          </p:cNvPr>
          <p:cNvSpPr txBox="1"/>
          <p:nvPr/>
        </p:nvSpPr>
        <p:spPr>
          <a:xfrm>
            <a:off x="151261" y="4826677"/>
            <a:ext cx="8836913" cy="2031325"/>
          </a:xfrm>
          <a:prstGeom prst="rect">
            <a:avLst/>
          </a:prstGeom>
          <a:noFill/>
        </p:spPr>
        <p:txBody>
          <a:bodyPr wrap="square" rtlCol="0">
            <a:spAutoFit/>
          </a:bodyPr>
          <a:lstStyle/>
          <a:p>
            <a:r>
              <a:rPr lang="en-US" b="1" dirty="0">
                <a:latin typeface="Ebrima" panose="02000000000000000000" pitchFamily="2" charset="0"/>
                <a:ea typeface="Ebrima" panose="02000000000000000000" pitchFamily="2" charset="0"/>
                <a:cs typeface="Ebrima" panose="02000000000000000000" pitchFamily="2" charset="0"/>
              </a:rPr>
              <a:t>Adult Length: </a:t>
            </a:r>
            <a:r>
              <a:rPr lang="en-US" dirty="0">
                <a:latin typeface="Ebrima" panose="02000000000000000000" pitchFamily="2" charset="0"/>
                <a:ea typeface="Ebrima" panose="02000000000000000000" pitchFamily="2" charset="0"/>
                <a:cs typeface="Ebrima" panose="02000000000000000000" pitchFamily="2" charset="0"/>
              </a:rPr>
              <a:t>About 52 ft. </a:t>
            </a:r>
            <a:r>
              <a:rPr lang="en-US" b="1" dirty="0">
                <a:latin typeface="Ebrima" panose="02000000000000000000" pitchFamily="2" charset="0"/>
                <a:ea typeface="Ebrima" panose="02000000000000000000" pitchFamily="2" charset="0"/>
                <a:cs typeface="Ebrima" panose="02000000000000000000" pitchFamily="2" charset="0"/>
              </a:rPr>
              <a:t>Adult Weight: </a:t>
            </a:r>
            <a:r>
              <a:rPr lang="en-US" dirty="0">
                <a:latin typeface="Ebrima" panose="02000000000000000000" pitchFamily="2" charset="0"/>
                <a:ea typeface="Ebrima" panose="02000000000000000000" pitchFamily="2" charset="0"/>
                <a:cs typeface="Ebrima" panose="02000000000000000000" pitchFamily="2" charset="0"/>
              </a:rPr>
              <a:t>Up to 90,000 lbs.</a:t>
            </a:r>
            <a:br>
              <a:rPr lang="en-US" b="1" dirty="0">
                <a:latin typeface="Ebrima" panose="02000000000000000000" pitchFamily="2" charset="0"/>
                <a:ea typeface="Ebrima" panose="02000000000000000000" pitchFamily="2" charset="0"/>
                <a:cs typeface="Ebrima" panose="02000000000000000000" pitchFamily="2" charset="0"/>
              </a:rPr>
            </a:br>
            <a:br>
              <a:rPr lang="en-US" b="1" dirty="0">
                <a:latin typeface="Ebrima" panose="02000000000000000000" pitchFamily="2" charset="0"/>
                <a:ea typeface="Ebrima" panose="02000000000000000000" pitchFamily="2" charset="0"/>
                <a:cs typeface="Ebrima" panose="02000000000000000000" pitchFamily="2" charset="0"/>
              </a:rPr>
            </a:br>
            <a:r>
              <a:rPr lang="en-US" b="1" dirty="0">
                <a:latin typeface="Ebrima" panose="02000000000000000000" pitchFamily="2" charset="0"/>
                <a:ea typeface="Ebrima" panose="02000000000000000000" pitchFamily="2" charset="0"/>
                <a:cs typeface="Ebrima" panose="02000000000000000000" pitchFamily="2" charset="0"/>
              </a:rPr>
              <a:t>Description: </a:t>
            </a:r>
            <a:r>
              <a:rPr lang="en-US" dirty="0">
                <a:latin typeface="Ebrima" panose="02000000000000000000" pitchFamily="2" charset="0"/>
                <a:ea typeface="Ebrima" panose="02000000000000000000" pitchFamily="2" charset="0"/>
                <a:cs typeface="Ebrima" panose="02000000000000000000" pitchFamily="2" charset="0"/>
              </a:rPr>
              <a:t>Large baleen whale with a black to slate gray back and white markings underneath. </a:t>
            </a:r>
            <a:br>
              <a:rPr lang="en-US" b="1" dirty="0">
                <a:latin typeface="Ebrima" panose="02000000000000000000" pitchFamily="2" charset="0"/>
                <a:ea typeface="Ebrima" panose="02000000000000000000" pitchFamily="2" charset="0"/>
                <a:cs typeface="Ebrima" panose="02000000000000000000" pitchFamily="2" charset="0"/>
              </a:rPr>
            </a:br>
            <a:br>
              <a:rPr lang="en-US" b="1" dirty="0">
                <a:latin typeface="Ebrima" panose="02000000000000000000" pitchFamily="2" charset="0"/>
                <a:ea typeface="Ebrima" panose="02000000000000000000" pitchFamily="2" charset="0"/>
                <a:cs typeface="Ebrima" panose="02000000000000000000" pitchFamily="2" charset="0"/>
              </a:rPr>
            </a:br>
            <a:r>
              <a:rPr lang="en-US" b="1" dirty="0">
                <a:latin typeface="Ebrima" panose="02000000000000000000" pitchFamily="2" charset="0"/>
                <a:ea typeface="Ebrima" panose="02000000000000000000" pitchFamily="2" charset="0"/>
                <a:cs typeface="Ebrima" panose="02000000000000000000" pitchFamily="2" charset="0"/>
              </a:rPr>
              <a:t>Behavior: </a:t>
            </a:r>
            <a:r>
              <a:rPr lang="en-US" dirty="0">
                <a:latin typeface="Ebrima" panose="02000000000000000000" pitchFamily="2" charset="0"/>
                <a:ea typeface="Ebrima" panose="02000000000000000000" pitchFamily="2" charset="0"/>
                <a:cs typeface="Ebrima" panose="02000000000000000000" pitchFamily="2" charset="0"/>
              </a:rPr>
              <a:t>Exhale with a large blow that is visible for long distances. Can be very active, often breaching, flipper slapping or tail lobbing. </a:t>
            </a:r>
            <a:r>
              <a:rPr lang="en-US" dirty="0">
                <a:latin typeface="Ebrima" panose="02000000000000000000" pitchFamily="2" charset="0"/>
                <a:ea typeface="Ebrima" panose="02000000000000000000" pitchFamily="2" charset="0"/>
                <a:cs typeface="Ebrima" panose="02000000000000000000" pitchFamily="2" charset="0"/>
                <a:hlinkClick r:id="rId3"/>
              </a:rPr>
              <a:t>Listen to their song!</a:t>
            </a:r>
            <a:endParaRPr lang="en-US" dirty="0">
              <a:latin typeface="Ebrima" panose="02000000000000000000" pitchFamily="2" charset="0"/>
              <a:ea typeface="Ebrima" panose="02000000000000000000" pitchFamily="2" charset="0"/>
              <a:cs typeface="Ebrima" panose="02000000000000000000" pitchFamily="2"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4B4379-313B-49D4-B50A-3A1454907C68}"/>
              </a:ext>
            </a:extLst>
          </p:cNvPr>
          <p:cNvPicPr>
            <a:picLocks noChangeAspect="1"/>
          </p:cNvPicPr>
          <p:nvPr/>
        </p:nvPicPr>
        <p:blipFill rotWithShape="1">
          <a:blip r:embed="rId3">
            <a:alphaModFix amt="80000"/>
            <a:extLst>
              <a:ext uri="{28A0092B-C50C-407E-A947-70E740481C1C}">
                <a14:useLocalDpi xmlns:a14="http://schemas.microsoft.com/office/drawing/2010/main" val="0"/>
              </a:ext>
            </a:extLst>
          </a:blip>
          <a:srcRect t="8524" r="-1" b="3733"/>
          <a:stretch/>
        </p:blipFill>
        <p:spPr>
          <a:xfrm>
            <a:off x="2290" y="1"/>
            <a:ext cx="9141713" cy="6858000"/>
          </a:xfrm>
          <a:prstGeom prst="rect">
            <a:avLst/>
          </a:prstGeom>
        </p:spPr>
      </p:pic>
      <p:sp>
        <p:nvSpPr>
          <p:cNvPr id="9" name="Title 1">
            <a:extLst>
              <a:ext uri="{FF2B5EF4-FFF2-40B4-BE49-F238E27FC236}">
                <a16:creationId xmlns:a16="http://schemas.microsoft.com/office/drawing/2014/main" id="{02DD2BAF-41A1-4025-ADCB-B7E31A18D3EE}"/>
              </a:ext>
            </a:extLst>
          </p:cNvPr>
          <p:cNvSpPr txBox="1">
            <a:spLocks/>
          </p:cNvSpPr>
          <p:nvPr/>
        </p:nvSpPr>
        <p:spPr>
          <a:xfrm>
            <a:off x="-2590800" y="-2743200"/>
            <a:ext cx="7543800"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l" defTabSz="914400" rtl="0" eaLnBrk="1" latinLnBrk="0" hangingPunct="1">
              <a:spcBef>
                <a:spcPct val="0"/>
              </a:spcBef>
              <a:buNone/>
              <a:defRPr sz="4200" b="0" kern="1200">
                <a:solidFill>
                  <a:srgbClr val="067B54"/>
                </a:solidFill>
                <a:latin typeface="Rockwell" panose="02060603020205020403" pitchFamily="18" charset="0"/>
                <a:ea typeface="Roboto Slab" pitchFamily="2" charset="0"/>
                <a:cs typeface="+mj-cs"/>
              </a:defRPr>
            </a:lvl1pPr>
          </a:lstStyle>
          <a:p>
            <a:pPr algn="ctr">
              <a:lnSpc>
                <a:spcPct val="90000"/>
              </a:lnSpc>
            </a:pPr>
            <a:r>
              <a:rPr lang="en-US" sz="4500">
                <a:solidFill>
                  <a:srgbClr val="FFFFFF"/>
                </a:solidFill>
                <a:ea typeface="+mj-ea"/>
              </a:rPr>
              <a:t>Whales </a:t>
            </a:r>
            <a:endParaRPr lang="en-US" sz="4500" dirty="0">
              <a:solidFill>
                <a:srgbClr val="FFFFFF"/>
              </a:solidFill>
              <a:ea typeface="+mj-ea"/>
            </a:endParaRPr>
          </a:p>
        </p:txBody>
      </p:sp>
      <p:sp>
        <p:nvSpPr>
          <p:cNvPr id="5" name="Rectangle 4">
            <a:extLst>
              <a:ext uri="{FF2B5EF4-FFF2-40B4-BE49-F238E27FC236}">
                <a16:creationId xmlns:a16="http://schemas.microsoft.com/office/drawing/2014/main" id="{FA31CF52-987F-4DE5-AA69-CC125BA97470}"/>
              </a:ext>
            </a:extLst>
          </p:cNvPr>
          <p:cNvSpPr/>
          <p:nvPr/>
        </p:nvSpPr>
        <p:spPr>
          <a:xfrm>
            <a:off x="52687" y="762024"/>
            <a:ext cx="4517583" cy="802271"/>
          </a:xfrm>
          <a:prstGeom prst="rect">
            <a:avLst/>
          </a:prstGeom>
        </p:spPr>
        <p:txBody>
          <a:bodyPr wrap="none">
            <a:spAutoFit/>
          </a:bodyPr>
          <a:lstStyle/>
          <a:p>
            <a:pPr algn="ctr">
              <a:lnSpc>
                <a:spcPct val="90000"/>
              </a:lnSpc>
              <a:spcBef>
                <a:spcPts val="1000"/>
              </a:spcBef>
            </a:pPr>
            <a:r>
              <a:rPr lang="en-US" sz="2400" dirty="0">
                <a:solidFill>
                  <a:srgbClr val="FFFFFF"/>
                </a:solidFill>
                <a:latin typeface="Ebrima" panose="02000000000000000000" pitchFamily="2" charset="0"/>
                <a:ea typeface="Ebrima" panose="02000000000000000000" pitchFamily="2" charset="0"/>
                <a:cs typeface="Ebrima" panose="02000000000000000000" pitchFamily="2" charset="0"/>
              </a:rPr>
              <a:t>Gray whale</a:t>
            </a:r>
            <a:r>
              <a:rPr lang="en-US" sz="2400" i="1" dirty="0">
                <a:solidFill>
                  <a:srgbClr val="FFFFFF"/>
                </a:solidFill>
                <a:latin typeface="Ebrima" panose="02000000000000000000" pitchFamily="2" charset="0"/>
                <a:ea typeface="Ebrima" panose="02000000000000000000" pitchFamily="2" charset="0"/>
                <a:cs typeface="Ebrima" panose="02000000000000000000" pitchFamily="2" charset="0"/>
              </a:rPr>
              <a:t>, </a:t>
            </a:r>
            <a:r>
              <a:rPr lang="en-US" sz="2400" i="1" dirty="0" err="1">
                <a:solidFill>
                  <a:schemeClr val="bg1"/>
                </a:solidFill>
                <a:latin typeface="Ebrima" panose="02000000000000000000" pitchFamily="2" charset="0"/>
                <a:ea typeface="Ebrima" panose="02000000000000000000" pitchFamily="2" charset="0"/>
                <a:cs typeface="Ebrima" panose="02000000000000000000" pitchFamily="2" charset="0"/>
              </a:rPr>
              <a:t>Eschrictius</a:t>
            </a:r>
            <a:r>
              <a:rPr lang="en-US" sz="2400" i="1" dirty="0">
                <a:solidFill>
                  <a:schemeClr val="bg1"/>
                </a:solidFill>
                <a:latin typeface="Ebrima" panose="02000000000000000000" pitchFamily="2" charset="0"/>
                <a:ea typeface="Ebrima" panose="02000000000000000000" pitchFamily="2" charset="0"/>
                <a:cs typeface="Ebrima" panose="02000000000000000000" pitchFamily="2" charset="0"/>
              </a:rPr>
              <a:t> robustus</a:t>
            </a:r>
            <a:endParaRPr lang="en-US" sz="2400" dirty="0">
              <a:solidFill>
                <a:schemeClr val="bg1"/>
              </a:solidFill>
              <a:latin typeface="Ebrima" panose="02000000000000000000" pitchFamily="2" charset="0"/>
              <a:ea typeface="Ebrima" panose="02000000000000000000" pitchFamily="2" charset="0"/>
              <a:cs typeface="Ebrima" panose="02000000000000000000" pitchFamily="2" charset="0"/>
            </a:endParaRPr>
          </a:p>
          <a:p>
            <a:pPr algn="ctr">
              <a:lnSpc>
                <a:spcPct val="90000"/>
              </a:lnSpc>
              <a:spcBef>
                <a:spcPts val="1000"/>
              </a:spcBef>
            </a:pPr>
            <a:r>
              <a:rPr lang="en-US" dirty="0">
                <a:solidFill>
                  <a:srgbClr val="FFFFFF"/>
                </a:solidFill>
              </a:rPr>
              <a:t> </a:t>
            </a:r>
          </a:p>
        </p:txBody>
      </p:sp>
      <p:sp>
        <p:nvSpPr>
          <p:cNvPr id="16" name="Rectangle 15">
            <a:extLst>
              <a:ext uri="{FF2B5EF4-FFF2-40B4-BE49-F238E27FC236}">
                <a16:creationId xmlns:a16="http://schemas.microsoft.com/office/drawing/2014/main" id="{C0381710-FB5B-4B56-8944-DB19563E25E0}"/>
              </a:ext>
            </a:extLst>
          </p:cNvPr>
          <p:cNvSpPr/>
          <p:nvPr/>
        </p:nvSpPr>
        <p:spPr>
          <a:xfrm>
            <a:off x="2290" y="4512642"/>
            <a:ext cx="9141713" cy="234536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A473C4B-FFD7-4938-8B7F-FE4470217683}"/>
              </a:ext>
            </a:extLst>
          </p:cNvPr>
          <p:cNvSpPr/>
          <p:nvPr/>
        </p:nvSpPr>
        <p:spPr>
          <a:xfrm>
            <a:off x="113965" y="4495800"/>
            <a:ext cx="9134617" cy="2308324"/>
          </a:xfrm>
          <a:prstGeom prst="rect">
            <a:avLst/>
          </a:prstGeom>
        </p:spPr>
        <p:txBody>
          <a:bodyPr wrap="square">
            <a:spAutoFit/>
          </a:bodyPr>
          <a:lstStyle/>
          <a:p>
            <a:r>
              <a:rPr lang="en-US" b="1" dirty="0">
                <a:solidFill>
                  <a:srgbClr val="333333"/>
                </a:solidFill>
                <a:latin typeface="Ebrima" panose="02000000000000000000" pitchFamily="2" charset="0"/>
                <a:ea typeface="Ebrima" panose="02000000000000000000" pitchFamily="2" charset="0"/>
                <a:cs typeface="Ebrima" panose="02000000000000000000" pitchFamily="2" charset="0"/>
              </a:rPr>
              <a:t>Adult Length:</a:t>
            </a:r>
            <a:r>
              <a:rPr lang="en-US" dirty="0">
                <a:solidFill>
                  <a:srgbClr val="333333"/>
                </a:solidFill>
                <a:latin typeface="Ebrima" panose="02000000000000000000" pitchFamily="2" charset="0"/>
                <a:ea typeface="Ebrima" panose="02000000000000000000" pitchFamily="2" charset="0"/>
                <a:cs typeface="Ebrima" panose="02000000000000000000" pitchFamily="2" charset="0"/>
              </a:rPr>
              <a:t> 39 to 46 ft., </a:t>
            </a:r>
            <a:r>
              <a:rPr lang="en-US" b="1" dirty="0">
                <a:solidFill>
                  <a:srgbClr val="333333"/>
                </a:solidFill>
                <a:latin typeface="Ebrima" panose="02000000000000000000" pitchFamily="2" charset="0"/>
                <a:ea typeface="Ebrima" panose="02000000000000000000" pitchFamily="2" charset="0"/>
                <a:cs typeface="Ebrima" panose="02000000000000000000" pitchFamily="2" charset="0"/>
              </a:rPr>
              <a:t>Adult Weight:</a:t>
            </a:r>
            <a:r>
              <a:rPr lang="en-US" dirty="0">
                <a:solidFill>
                  <a:srgbClr val="333333"/>
                </a:solidFill>
                <a:latin typeface="Ebrima" panose="02000000000000000000" pitchFamily="2" charset="0"/>
                <a:ea typeface="Ebrima" panose="02000000000000000000" pitchFamily="2" charset="0"/>
                <a:cs typeface="Ebrima" panose="02000000000000000000" pitchFamily="2" charset="0"/>
              </a:rPr>
              <a:t> 15,000 to 39,000 lbs.</a:t>
            </a:r>
            <a:br>
              <a:rPr lang="en-US" dirty="0">
                <a:latin typeface="Ebrima" panose="02000000000000000000" pitchFamily="2" charset="0"/>
                <a:ea typeface="Ebrima" panose="02000000000000000000" pitchFamily="2" charset="0"/>
                <a:cs typeface="Ebrima" panose="02000000000000000000" pitchFamily="2" charset="0"/>
              </a:rPr>
            </a:br>
            <a:br>
              <a:rPr lang="en-US" dirty="0">
                <a:latin typeface="Ebrima" panose="02000000000000000000" pitchFamily="2" charset="0"/>
                <a:ea typeface="Ebrima" panose="02000000000000000000" pitchFamily="2" charset="0"/>
                <a:cs typeface="Ebrima" panose="02000000000000000000" pitchFamily="2" charset="0"/>
              </a:rPr>
            </a:br>
            <a:r>
              <a:rPr lang="en-US" b="1" dirty="0">
                <a:solidFill>
                  <a:srgbClr val="333333"/>
                </a:solidFill>
                <a:latin typeface="Ebrima" panose="02000000000000000000" pitchFamily="2" charset="0"/>
                <a:ea typeface="Ebrima" panose="02000000000000000000" pitchFamily="2" charset="0"/>
                <a:cs typeface="Ebrima" panose="02000000000000000000" pitchFamily="2" charset="0"/>
              </a:rPr>
              <a:t>Description:</a:t>
            </a:r>
            <a:r>
              <a:rPr lang="en-US" dirty="0">
                <a:solidFill>
                  <a:srgbClr val="333333"/>
                </a:solidFill>
                <a:latin typeface="Ebrima" panose="02000000000000000000" pitchFamily="2" charset="0"/>
                <a:ea typeface="Ebrima" panose="02000000000000000000" pitchFamily="2" charset="0"/>
                <a:cs typeface="Ebrima" panose="02000000000000000000" pitchFamily="2" charset="0"/>
              </a:rPr>
              <a:t> A mottled gray color. </a:t>
            </a:r>
            <a:br>
              <a:rPr lang="en-US" b="1" dirty="0">
                <a:solidFill>
                  <a:srgbClr val="333333"/>
                </a:solidFill>
                <a:latin typeface="Ebrima" panose="02000000000000000000" pitchFamily="2" charset="0"/>
                <a:ea typeface="Ebrima" panose="02000000000000000000" pitchFamily="2" charset="0"/>
                <a:cs typeface="Ebrima" panose="02000000000000000000" pitchFamily="2" charset="0"/>
              </a:rPr>
            </a:br>
            <a:br>
              <a:rPr lang="en-US" dirty="0">
                <a:latin typeface="Ebrima" panose="02000000000000000000" pitchFamily="2" charset="0"/>
                <a:ea typeface="Ebrima" panose="02000000000000000000" pitchFamily="2" charset="0"/>
                <a:cs typeface="Ebrima" panose="02000000000000000000" pitchFamily="2" charset="0"/>
              </a:rPr>
            </a:br>
            <a:r>
              <a:rPr lang="en-US" b="1" dirty="0">
                <a:solidFill>
                  <a:srgbClr val="333333"/>
                </a:solidFill>
                <a:latin typeface="Ebrima" panose="02000000000000000000" pitchFamily="2" charset="0"/>
                <a:ea typeface="Ebrima" panose="02000000000000000000" pitchFamily="2" charset="0"/>
                <a:cs typeface="Ebrima" panose="02000000000000000000" pitchFamily="2" charset="0"/>
              </a:rPr>
              <a:t>Behavior:</a:t>
            </a:r>
            <a:r>
              <a:rPr lang="en-US" dirty="0">
                <a:solidFill>
                  <a:srgbClr val="333333"/>
                </a:solidFill>
                <a:latin typeface="Ebrima" panose="02000000000000000000" pitchFamily="2" charset="0"/>
                <a:ea typeface="Ebrima" panose="02000000000000000000" pitchFamily="2" charset="0"/>
                <a:cs typeface="Ebrima" panose="02000000000000000000" pitchFamily="2" charset="0"/>
              </a:rPr>
              <a:t> Feeds on the ocean floor in shallow water (usually 150-400 feet) by rolling onto its side, sucking up sediment, and pressing water and sediment out through the baleen to filter out and eat organisms living in the mud. It is normal to see these whales kicking up sediment while they feed. </a:t>
            </a:r>
            <a:endParaRPr lang="en-US" dirty="0">
              <a:latin typeface="Ebrima" panose="02000000000000000000" pitchFamily="2" charset="0"/>
              <a:ea typeface="Ebrima" panose="02000000000000000000" pitchFamily="2" charset="0"/>
              <a:cs typeface="Ebrima" panose="02000000000000000000" pitchFamily="2"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95E08A-73ED-4703-BB3F-2C751484D9C0}"/>
              </a:ext>
            </a:extLst>
          </p:cNvPr>
          <p:cNvPicPr>
            <a:picLocks noChangeAspect="1"/>
          </p:cNvPicPr>
          <p:nvPr/>
        </p:nvPicPr>
        <p:blipFill rotWithShape="1">
          <a:blip r:embed="rId3">
            <a:alphaModFix amt="80000"/>
            <a:extLst>
              <a:ext uri="{28A0092B-C50C-407E-A947-70E740481C1C}">
                <a14:useLocalDpi xmlns:a14="http://schemas.microsoft.com/office/drawing/2010/main" val="0"/>
              </a:ext>
            </a:extLst>
          </a:blip>
          <a:srcRect r="8933" b="1"/>
          <a:stretch/>
        </p:blipFill>
        <p:spPr>
          <a:xfrm>
            <a:off x="2290" y="3"/>
            <a:ext cx="9141713" cy="6700607"/>
          </a:xfrm>
          <a:prstGeom prst="rect">
            <a:avLst/>
          </a:prstGeom>
        </p:spPr>
      </p:pic>
      <p:sp>
        <p:nvSpPr>
          <p:cNvPr id="13" name="Title 12"/>
          <p:cNvSpPr>
            <a:spLocks noGrp="1"/>
          </p:cNvSpPr>
          <p:nvPr>
            <p:ph type="title"/>
          </p:nvPr>
        </p:nvSpPr>
        <p:spPr>
          <a:xfrm>
            <a:off x="168391" y="-1981200"/>
            <a:ext cx="7623913" cy="2806506"/>
          </a:xfrm>
        </p:spPr>
        <p:txBody>
          <a:bodyPr anchor="b">
            <a:normAutofit/>
          </a:bodyPr>
          <a:lstStyle/>
          <a:p>
            <a:r>
              <a:rPr lang="en-US" sz="3500" dirty="0">
                <a:solidFill>
                  <a:schemeClr val="bg1"/>
                </a:solidFill>
                <a:latin typeface="Rockwell" pitchFamily="18" charset="0"/>
              </a:rPr>
              <a:t>Whales</a:t>
            </a:r>
          </a:p>
        </p:txBody>
      </p:sp>
      <p:sp>
        <p:nvSpPr>
          <p:cNvPr id="4" name="Content Placeholder 2">
            <a:extLst>
              <a:ext uri="{FF2B5EF4-FFF2-40B4-BE49-F238E27FC236}">
                <a16:creationId xmlns:a16="http://schemas.microsoft.com/office/drawing/2014/main" id="{CE4A76A5-3E7C-4020-86EA-DD948D60A930}"/>
              </a:ext>
            </a:extLst>
          </p:cNvPr>
          <p:cNvSpPr>
            <a:spLocks noGrp="1"/>
          </p:cNvSpPr>
          <p:nvPr>
            <p:ph idx="1"/>
          </p:nvPr>
        </p:nvSpPr>
        <p:spPr>
          <a:xfrm>
            <a:off x="257176" y="825306"/>
            <a:ext cx="6248400" cy="520507"/>
          </a:xfrm>
        </p:spPr>
        <p:txBody>
          <a:bodyPr>
            <a:normAutofit/>
          </a:bodyPr>
          <a:lstStyle/>
          <a:p>
            <a:pPr marL="0" indent="0">
              <a:buNone/>
            </a:pPr>
            <a:r>
              <a:rPr lang="en-US" sz="2500" dirty="0" err="1">
                <a:solidFill>
                  <a:schemeClr val="bg1"/>
                </a:solidFill>
                <a:latin typeface="Ebrima" panose="02000000000000000000" pitchFamily="2" charset="0"/>
                <a:ea typeface="Ebrima" panose="02000000000000000000" pitchFamily="2" charset="0"/>
                <a:cs typeface="Ebrima" panose="02000000000000000000" pitchFamily="2" charset="0"/>
              </a:rPr>
              <a:t>Minke</a:t>
            </a:r>
            <a:r>
              <a:rPr lang="en-US" sz="2500" dirty="0">
                <a:solidFill>
                  <a:schemeClr val="bg1"/>
                </a:solidFill>
                <a:latin typeface="Ebrima" panose="02000000000000000000" pitchFamily="2" charset="0"/>
                <a:ea typeface="Ebrima" panose="02000000000000000000" pitchFamily="2" charset="0"/>
                <a:cs typeface="Ebrima" panose="02000000000000000000" pitchFamily="2" charset="0"/>
              </a:rPr>
              <a:t> Whale, </a:t>
            </a:r>
            <a:r>
              <a:rPr lang="en-US" sz="2500" i="1" dirty="0">
                <a:solidFill>
                  <a:schemeClr val="bg1"/>
                </a:solidFill>
                <a:latin typeface="Ebrima" panose="02000000000000000000" pitchFamily="2" charset="0"/>
                <a:ea typeface="Ebrima" panose="02000000000000000000" pitchFamily="2" charset="0"/>
                <a:cs typeface="Ebrima" panose="02000000000000000000" pitchFamily="2" charset="0"/>
              </a:rPr>
              <a:t>Balaenoptera </a:t>
            </a:r>
            <a:r>
              <a:rPr lang="en-US" sz="2500" i="1" dirty="0" err="1">
                <a:solidFill>
                  <a:schemeClr val="bg1"/>
                </a:solidFill>
                <a:latin typeface="Ebrima" panose="02000000000000000000" pitchFamily="2" charset="0"/>
                <a:ea typeface="Ebrima" panose="02000000000000000000" pitchFamily="2" charset="0"/>
                <a:cs typeface="Ebrima" panose="02000000000000000000" pitchFamily="2" charset="0"/>
              </a:rPr>
              <a:t>acutorostrata</a:t>
            </a:r>
            <a:endParaRPr lang="en-US" sz="2500" dirty="0">
              <a:solidFill>
                <a:schemeClr val="bg1"/>
              </a:solidFill>
              <a:latin typeface="Ebrima" panose="02000000000000000000" pitchFamily="2" charset="0"/>
              <a:ea typeface="Ebrima" panose="02000000000000000000" pitchFamily="2" charset="0"/>
              <a:cs typeface="Ebrima" panose="02000000000000000000" pitchFamily="2" charset="0"/>
            </a:endParaRPr>
          </a:p>
          <a:p>
            <a:endParaRPr lang="en-US" sz="1700" dirty="0">
              <a:solidFill>
                <a:srgbClr val="000000"/>
              </a:solidFill>
            </a:endParaRPr>
          </a:p>
        </p:txBody>
      </p:sp>
      <p:sp>
        <p:nvSpPr>
          <p:cNvPr id="12" name="Rectangle 11">
            <a:extLst>
              <a:ext uri="{FF2B5EF4-FFF2-40B4-BE49-F238E27FC236}">
                <a16:creationId xmlns:a16="http://schemas.microsoft.com/office/drawing/2014/main" id="{06C28EE9-E6EA-43C3-AD5E-3347DACBC3D7}"/>
              </a:ext>
            </a:extLst>
          </p:cNvPr>
          <p:cNvSpPr/>
          <p:nvPr/>
        </p:nvSpPr>
        <p:spPr>
          <a:xfrm>
            <a:off x="2290" y="4267200"/>
            <a:ext cx="9141713" cy="251210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Ebrima" panose="02000000000000000000" pitchFamily="2" charset="0"/>
                <a:ea typeface="Ebrima" panose="02000000000000000000" pitchFamily="2" charset="0"/>
                <a:cs typeface="Ebrima" panose="02000000000000000000" pitchFamily="2" charset="0"/>
              </a:rPr>
              <a:t>Adult Length:</a:t>
            </a:r>
            <a:r>
              <a:rPr lang="en-US" dirty="0">
                <a:solidFill>
                  <a:schemeClr val="tx1"/>
                </a:solidFill>
                <a:latin typeface="Ebrima" panose="02000000000000000000" pitchFamily="2" charset="0"/>
                <a:ea typeface="Ebrima" panose="02000000000000000000" pitchFamily="2" charset="0"/>
                <a:cs typeface="Ebrima" panose="02000000000000000000" pitchFamily="2" charset="0"/>
              </a:rPr>
              <a:t> About 50 ft. </a:t>
            </a:r>
            <a:r>
              <a:rPr lang="en-US" b="1" dirty="0">
                <a:solidFill>
                  <a:schemeClr val="tx1"/>
                </a:solidFill>
                <a:latin typeface="Ebrima" panose="02000000000000000000" pitchFamily="2" charset="0"/>
                <a:ea typeface="Ebrima" panose="02000000000000000000" pitchFamily="2" charset="0"/>
                <a:cs typeface="Ebrima" panose="02000000000000000000" pitchFamily="2" charset="0"/>
              </a:rPr>
              <a:t>Adult Weight:</a:t>
            </a:r>
            <a:r>
              <a:rPr lang="en-US" dirty="0">
                <a:solidFill>
                  <a:schemeClr val="tx1"/>
                </a:solidFill>
                <a:latin typeface="Ebrima" panose="02000000000000000000" pitchFamily="2" charset="0"/>
                <a:ea typeface="Ebrima" panose="02000000000000000000" pitchFamily="2" charset="0"/>
                <a:cs typeface="Ebrima" panose="02000000000000000000" pitchFamily="2" charset="0"/>
              </a:rPr>
              <a:t> Up to 20,000 lbs.</a:t>
            </a:r>
            <a:br>
              <a:rPr lang="en-US" dirty="0">
                <a:solidFill>
                  <a:schemeClr val="tx1"/>
                </a:solidFill>
                <a:latin typeface="Ebrima" panose="02000000000000000000" pitchFamily="2" charset="0"/>
                <a:ea typeface="Ebrima" panose="02000000000000000000" pitchFamily="2" charset="0"/>
                <a:cs typeface="Ebrima" panose="02000000000000000000" pitchFamily="2" charset="0"/>
              </a:rPr>
            </a:br>
            <a:br>
              <a:rPr lang="en-US" dirty="0">
                <a:solidFill>
                  <a:schemeClr val="tx1"/>
                </a:solidFill>
                <a:latin typeface="Ebrima" panose="02000000000000000000" pitchFamily="2" charset="0"/>
                <a:ea typeface="Ebrima" panose="02000000000000000000" pitchFamily="2" charset="0"/>
                <a:cs typeface="Ebrima" panose="02000000000000000000" pitchFamily="2" charset="0"/>
              </a:rPr>
            </a:br>
            <a:r>
              <a:rPr lang="en-US" b="1" dirty="0">
                <a:solidFill>
                  <a:schemeClr val="tx1"/>
                </a:solidFill>
                <a:latin typeface="Ebrima" panose="02000000000000000000" pitchFamily="2" charset="0"/>
                <a:ea typeface="Ebrima" panose="02000000000000000000" pitchFamily="2" charset="0"/>
                <a:cs typeface="Ebrima" panose="02000000000000000000" pitchFamily="2" charset="0"/>
              </a:rPr>
              <a:t>Description:</a:t>
            </a:r>
            <a:r>
              <a:rPr lang="en-US" dirty="0">
                <a:solidFill>
                  <a:schemeClr val="tx1"/>
                </a:solidFill>
                <a:latin typeface="Ebrima" panose="02000000000000000000" pitchFamily="2" charset="0"/>
                <a:ea typeface="Ebrima" panose="02000000000000000000" pitchFamily="2" charset="0"/>
                <a:cs typeface="Ebrima" panose="02000000000000000000" pitchFamily="2" charset="0"/>
              </a:rPr>
              <a:t> The smallest baleen whale in North American waters. Has a dark gray or black body with a white underside.</a:t>
            </a:r>
            <a:br>
              <a:rPr lang="en-US" b="1" dirty="0">
                <a:solidFill>
                  <a:schemeClr val="tx1"/>
                </a:solidFill>
                <a:latin typeface="Ebrima" panose="02000000000000000000" pitchFamily="2" charset="0"/>
                <a:ea typeface="Ebrima" panose="02000000000000000000" pitchFamily="2" charset="0"/>
                <a:cs typeface="Ebrima" panose="02000000000000000000" pitchFamily="2" charset="0"/>
              </a:rPr>
            </a:br>
            <a:br>
              <a:rPr lang="en-US" b="1" dirty="0">
                <a:solidFill>
                  <a:schemeClr val="tx1"/>
                </a:solidFill>
                <a:latin typeface="Ebrima" panose="02000000000000000000" pitchFamily="2" charset="0"/>
                <a:ea typeface="Ebrima" panose="02000000000000000000" pitchFamily="2" charset="0"/>
                <a:cs typeface="Ebrima" panose="02000000000000000000" pitchFamily="2" charset="0"/>
              </a:rPr>
            </a:br>
            <a:r>
              <a:rPr lang="en-US" b="1" dirty="0">
                <a:solidFill>
                  <a:schemeClr val="tx1"/>
                </a:solidFill>
                <a:latin typeface="Ebrima" panose="02000000000000000000" pitchFamily="2" charset="0"/>
                <a:ea typeface="Ebrima" panose="02000000000000000000" pitchFamily="2" charset="0"/>
                <a:cs typeface="Ebrima" panose="02000000000000000000" pitchFamily="2" charset="0"/>
              </a:rPr>
              <a:t>Behavior:</a:t>
            </a:r>
            <a:r>
              <a:rPr lang="en-US" dirty="0">
                <a:solidFill>
                  <a:schemeClr val="tx1"/>
                </a:solidFill>
                <a:latin typeface="Ebrima" panose="02000000000000000000" pitchFamily="2" charset="0"/>
                <a:ea typeface="Ebrima" panose="02000000000000000000" pitchFamily="2" charset="0"/>
                <a:cs typeface="Ebrima" panose="02000000000000000000" pitchFamily="2" charset="0"/>
              </a:rPr>
              <a:t> Usually solitary and the blow is rarely visible. Can be active at the surface, but does not typically display tail flukes when diving. </a:t>
            </a:r>
            <a:r>
              <a:rPr lang="en-US" dirty="0">
                <a:solidFill>
                  <a:schemeClr val="tx1"/>
                </a:solidFill>
                <a:latin typeface="Ebrima" panose="02000000000000000000" pitchFamily="2" charset="0"/>
                <a:ea typeface="Ebrima" panose="02000000000000000000" pitchFamily="2" charset="0"/>
                <a:cs typeface="Ebrima" panose="02000000000000000000" pitchFamily="2" charset="0"/>
                <a:hlinkClick r:id="rId4"/>
              </a:rPr>
              <a:t>Listen to their song!</a:t>
            </a:r>
            <a:endParaRPr lang="en-US" dirty="0">
              <a:solidFill>
                <a:schemeClr val="tx1"/>
              </a:solidFill>
              <a:latin typeface="Ebrima" panose="02000000000000000000" pitchFamily="2" charset="0"/>
              <a:ea typeface="Ebrima" panose="02000000000000000000" pitchFamily="2" charset="0"/>
              <a:cs typeface="Ebrima" panose="02000000000000000000" pitchFamily="2" charset="0"/>
            </a:endParaRPr>
          </a:p>
        </p:txBody>
      </p:sp>
      <p:sp>
        <p:nvSpPr>
          <p:cNvPr id="11" name="Rectangle 10">
            <a:extLst>
              <a:ext uri="{FF2B5EF4-FFF2-40B4-BE49-F238E27FC236}">
                <a16:creationId xmlns:a16="http://schemas.microsoft.com/office/drawing/2014/main" id="{89F54B65-F9AC-4F30-BE44-1B10BB45EB9E}"/>
              </a:ext>
            </a:extLst>
          </p:cNvPr>
          <p:cNvSpPr/>
          <p:nvPr/>
        </p:nvSpPr>
        <p:spPr>
          <a:xfrm>
            <a:off x="5029201" y="6616848"/>
            <a:ext cx="4572000" cy="246221"/>
          </a:xfrm>
          <a:prstGeom prst="rect">
            <a:avLst/>
          </a:prstGeom>
        </p:spPr>
        <p:txBody>
          <a:bodyPr>
            <a:spAutoFit/>
          </a:bodyPr>
          <a:lstStyle/>
          <a:p>
            <a:r>
              <a:rPr lang="en-US" sz="1000" i="1" dirty="0">
                <a:hlinkClick r:id="rId5">
                  <a:extLst>
                    <a:ext uri="{A12FA001-AC4F-418D-AE19-62706E023703}">
                      <ahyp:hlinkClr xmlns:ahyp="http://schemas.microsoft.com/office/drawing/2018/hyperlinkcolor" val="tx"/>
                    </a:ext>
                  </a:extLst>
                </a:hlinkClick>
              </a:rPr>
              <a:t>"</a:t>
            </a:r>
            <a:r>
              <a:rPr lang="en-US" sz="1000" i="1" dirty="0" err="1">
                <a:hlinkClick r:id="rId5">
                  <a:extLst>
                    <a:ext uri="{A12FA001-AC4F-418D-AE19-62706E023703}">
                      <ahyp:hlinkClr xmlns:ahyp="http://schemas.microsoft.com/office/drawing/2018/hyperlinkcolor" val="tx"/>
                    </a:ext>
                  </a:extLst>
                </a:hlinkClick>
              </a:rPr>
              <a:t>Minke</a:t>
            </a:r>
            <a:r>
              <a:rPr lang="en-US" sz="1000" i="1" dirty="0">
                <a:hlinkClick r:id="rId5">
                  <a:extLst>
                    <a:ext uri="{A12FA001-AC4F-418D-AE19-62706E023703}">
                      <ahyp:hlinkClr xmlns:ahyp="http://schemas.microsoft.com/office/drawing/2018/hyperlinkcolor" val="tx"/>
                    </a:ext>
                  </a:extLst>
                </a:hlinkClick>
              </a:rPr>
              <a:t> Whale Breaching"</a:t>
            </a:r>
            <a:r>
              <a:rPr lang="en-US" sz="1000" i="1" dirty="0"/>
              <a:t> by </a:t>
            </a:r>
            <a:r>
              <a:rPr lang="en-US" sz="1000" i="1" dirty="0">
                <a:hlinkClick r:id="rId6">
                  <a:extLst>
                    <a:ext uri="{A12FA001-AC4F-418D-AE19-62706E023703}">
                      <ahyp:hlinkClr xmlns:ahyp="http://schemas.microsoft.com/office/drawing/2018/hyperlinkcolor" val="tx"/>
                    </a:ext>
                  </a:extLst>
                </a:hlinkClick>
              </a:rPr>
              <a:t>Martin </a:t>
            </a:r>
            <a:r>
              <a:rPr lang="en-US" sz="1000" i="1" dirty="0" err="1">
                <a:hlinkClick r:id="rId6">
                  <a:extLst>
                    <a:ext uri="{A12FA001-AC4F-418D-AE19-62706E023703}">
                      <ahyp:hlinkClr xmlns:ahyp="http://schemas.microsoft.com/office/drawing/2018/hyperlinkcolor" val="tx"/>
                    </a:ext>
                  </a:extLst>
                </a:hlinkClick>
              </a:rPr>
              <a:t>Cathrae</a:t>
            </a:r>
            <a:r>
              <a:rPr lang="en-US" sz="1000" i="1" dirty="0"/>
              <a:t> is licensed under </a:t>
            </a:r>
            <a:r>
              <a:rPr lang="en-US" sz="1000" i="1" dirty="0">
                <a:hlinkClick r:id="rId7">
                  <a:extLst>
                    <a:ext uri="{A12FA001-AC4F-418D-AE19-62706E023703}">
                      <ahyp:hlinkClr xmlns:ahyp="http://schemas.microsoft.com/office/drawing/2018/hyperlinkcolor" val="tx"/>
                    </a:ext>
                  </a:extLst>
                </a:hlinkClick>
              </a:rPr>
              <a:t>CC BY-SA 2.0</a:t>
            </a:r>
            <a:endParaRPr lang="en-US" sz="1000" i="1" dirty="0"/>
          </a:p>
        </p:txBody>
      </p:sp>
    </p:spTree>
    <p:extLst>
      <p:ext uri="{BB962C8B-B14F-4D97-AF65-F5344CB8AC3E}">
        <p14:creationId xmlns:p14="http://schemas.microsoft.com/office/powerpoint/2010/main" val="3511355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CC3842-DD6D-4F67-A7F8-4D7DCD47739E}"/>
              </a:ext>
            </a:extLst>
          </p:cNvPr>
          <p:cNvPicPr>
            <a:picLocks noChangeAspect="1"/>
          </p:cNvPicPr>
          <p:nvPr/>
        </p:nvPicPr>
        <p:blipFill rotWithShape="1">
          <a:blip r:embed="rId3">
            <a:alphaModFix amt="80000"/>
            <a:extLst>
              <a:ext uri="{28A0092B-C50C-407E-A947-70E740481C1C}">
                <a14:useLocalDpi xmlns:a14="http://schemas.microsoft.com/office/drawing/2010/main" val="0"/>
              </a:ext>
            </a:extLst>
          </a:blip>
          <a:srcRect r="8933" b="1"/>
          <a:stretch/>
        </p:blipFill>
        <p:spPr>
          <a:xfrm>
            <a:off x="0" y="0"/>
            <a:ext cx="9144000" cy="6858000"/>
          </a:xfrm>
          <a:prstGeom prst="rect">
            <a:avLst/>
          </a:prstGeom>
        </p:spPr>
      </p:pic>
      <p:sp>
        <p:nvSpPr>
          <p:cNvPr id="13" name="Title 12"/>
          <p:cNvSpPr>
            <a:spLocks noGrp="1"/>
          </p:cNvSpPr>
          <p:nvPr>
            <p:ph type="title"/>
          </p:nvPr>
        </p:nvSpPr>
        <p:spPr>
          <a:xfrm>
            <a:off x="228602" y="175339"/>
            <a:ext cx="2190751" cy="740901"/>
          </a:xfrm>
        </p:spPr>
        <p:txBody>
          <a:bodyPr anchor="b">
            <a:normAutofit/>
          </a:bodyPr>
          <a:lstStyle/>
          <a:p>
            <a:r>
              <a:rPr lang="en-US" sz="3500" dirty="0">
                <a:solidFill>
                  <a:schemeClr val="bg1"/>
                </a:solidFill>
                <a:latin typeface="Rockwell" pitchFamily="18" charset="0"/>
              </a:rPr>
              <a:t>Whales</a:t>
            </a:r>
          </a:p>
        </p:txBody>
      </p:sp>
      <p:sp>
        <p:nvSpPr>
          <p:cNvPr id="4" name="Content Placeholder 2">
            <a:extLst>
              <a:ext uri="{FF2B5EF4-FFF2-40B4-BE49-F238E27FC236}">
                <a16:creationId xmlns:a16="http://schemas.microsoft.com/office/drawing/2014/main" id="{CE4A76A5-3E7C-4020-86EA-DD948D60A930}"/>
              </a:ext>
            </a:extLst>
          </p:cNvPr>
          <p:cNvSpPr>
            <a:spLocks noGrp="1"/>
          </p:cNvSpPr>
          <p:nvPr>
            <p:ph idx="1"/>
          </p:nvPr>
        </p:nvSpPr>
        <p:spPr>
          <a:xfrm>
            <a:off x="304802" y="916238"/>
            <a:ext cx="5086351" cy="588500"/>
          </a:xfrm>
        </p:spPr>
        <p:txBody>
          <a:bodyPr>
            <a:normAutofit/>
          </a:bodyPr>
          <a:lstStyle/>
          <a:p>
            <a:pPr marL="0" indent="0">
              <a:buNone/>
            </a:pPr>
            <a:r>
              <a:rPr lang="en-US" sz="2400" dirty="0">
                <a:solidFill>
                  <a:schemeClr val="bg1"/>
                </a:solidFill>
                <a:latin typeface="Ebrima" panose="02000000000000000000" pitchFamily="2" charset="0"/>
                <a:ea typeface="Ebrima" panose="02000000000000000000" pitchFamily="2" charset="0"/>
                <a:cs typeface="Ebrima" panose="02000000000000000000" pitchFamily="2" charset="0"/>
              </a:rPr>
              <a:t>Blue whale, </a:t>
            </a:r>
            <a:r>
              <a:rPr lang="en-US" sz="2400" i="1" dirty="0">
                <a:solidFill>
                  <a:schemeClr val="bg1"/>
                </a:solidFill>
                <a:latin typeface="Ebrima" panose="02000000000000000000" pitchFamily="2" charset="0"/>
                <a:ea typeface="Ebrima" panose="02000000000000000000" pitchFamily="2" charset="0"/>
                <a:cs typeface="Ebrima" panose="02000000000000000000" pitchFamily="2" charset="0"/>
              </a:rPr>
              <a:t>Balaenoptera musculus</a:t>
            </a:r>
            <a:endParaRPr lang="en-US" sz="2400" b="1" dirty="0">
              <a:solidFill>
                <a:schemeClr val="bg1"/>
              </a:solidFill>
              <a:latin typeface="Ebrima" panose="02000000000000000000" pitchFamily="2" charset="0"/>
              <a:ea typeface="Ebrima" panose="02000000000000000000" pitchFamily="2" charset="0"/>
              <a:cs typeface="Ebrima" panose="02000000000000000000" pitchFamily="2" charset="0"/>
            </a:endParaRPr>
          </a:p>
          <a:p>
            <a:endParaRPr lang="en-US" sz="1700" dirty="0">
              <a:solidFill>
                <a:srgbClr val="000000"/>
              </a:solidFill>
            </a:endParaRPr>
          </a:p>
        </p:txBody>
      </p:sp>
      <p:sp>
        <p:nvSpPr>
          <p:cNvPr id="12" name="Rectangle 11">
            <a:extLst>
              <a:ext uri="{FF2B5EF4-FFF2-40B4-BE49-F238E27FC236}">
                <a16:creationId xmlns:a16="http://schemas.microsoft.com/office/drawing/2014/main" id="{B582A1B6-8D8E-46EB-8873-B0ADEC515BBE}"/>
              </a:ext>
            </a:extLst>
          </p:cNvPr>
          <p:cNvSpPr/>
          <p:nvPr/>
        </p:nvSpPr>
        <p:spPr>
          <a:xfrm>
            <a:off x="3" y="4800600"/>
            <a:ext cx="9141713" cy="20574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3025915-F23B-4A9E-B4C5-DA803184B9A2}"/>
              </a:ext>
            </a:extLst>
          </p:cNvPr>
          <p:cNvSpPr/>
          <p:nvPr/>
        </p:nvSpPr>
        <p:spPr>
          <a:xfrm>
            <a:off x="103076" y="4876802"/>
            <a:ext cx="8867727" cy="1938992"/>
          </a:xfrm>
          <a:prstGeom prst="rect">
            <a:avLst/>
          </a:prstGeom>
        </p:spPr>
        <p:txBody>
          <a:bodyPr wrap="square">
            <a:spAutoFit/>
          </a:bodyPr>
          <a:lstStyle/>
          <a:p>
            <a:r>
              <a:rPr lang="en-US" sz="1500" b="1" dirty="0">
                <a:solidFill>
                  <a:srgbClr val="333333"/>
                </a:solidFill>
                <a:latin typeface="Ebrima" panose="02000000000000000000" pitchFamily="2" charset="0"/>
                <a:ea typeface="Ebrima" panose="02000000000000000000" pitchFamily="2" charset="0"/>
                <a:cs typeface="Ebrima" panose="02000000000000000000" pitchFamily="2" charset="0"/>
              </a:rPr>
              <a:t>Adult Length:</a:t>
            </a:r>
            <a:r>
              <a:rPr lang="en-US" sz="1500" dirty="0">
                <a:solidFill>
                  <a:srgbClr val="333333"/>
                </a:solidFill>
                <a:latin typeface="Ebrima" panose="02000000000000000000" pitchFamily="2" charset="0"/>
                <a:ea typeface="Ebrima" panose="02000000000000000000" pitchFamily="2" charset="0"/>
                <a:cs typeface="Ebrima" panose="02000000000000000000" pitchFamily="2" charset="0"/>
              </a:rPr>
              <a:t> 110 ft.  </a:t>
            </a:r>
            <a:r>
              <a:rPr lang="en-US" sz="1500" b="1" dirty="0">
                <a:solidFill>
                  <a:srgbClr val="333333"/>
                </a:solidFill>
                <a:latin typeface="Ebrima" panose="02000000000000000000" pitchFamily="2" charset="0"/>
                <a:ea typeface="Ebrima" panose="02000000000000000000" pitchFamily="2" charset="0"/>
                <a:cs typeface="Ebrima" panose="02000000000000000000" pitchFamily="2" charset="0"/>
              </a:rPr>
              <a:t>Adult Weight:</a:t>
            </a:r>
            <a:r>
              <a:rPr lang="en-US" sz="1500" dirty="0">
                <a:solidFill>
                  <a:srgbClr val="333333"/>
                </a:solidFill>
                <a:latin typeface="Ebrima" panose="02000000000000000000" pitchFamily="2" charset="0"/>
                <a:ea typeface="Ebrima" panose="02000000000000000000" pitchFamily="2" charset="0"/>
                <a:cs typeface="Ebrima" panose="02000000000000000000" pitchFamily="2" charset="0"/>
              </a:rPr>
              <a:t> 330,000 lbs.</a:t>
            </a:r>
            <a:br>
              <a:rPr lang="en-US" sz="1500" dirty="0">
                <a:latin typeface="Ebrima" panose="02000000000000000000" pitchFamily="2" charset="0"/>
                <a:ea typeface="Ebrima" panose="02000000000000000000" pitchFamily="2" charset="0"/>
                <a:cs typeface="Ebrima" panose="02000000000000000000" pitchFamily="2" charset="0"/>
              </a:rPr>
            </a:br>
            <a:br>
              <a:rPr lang="en-US" sz="1500" dirty="0">
                <a:latin typeface="Ebrima" panose="02000000000000000000" pitchFamily="2" charset="0"/>
                <a:ea typeface="Ebrima" panose="02000000000000000000" pitchFamily="2" charset="0"/>
                <a:cs typeface="Ebrima" panose="02000000000000000000" pitchFamily="2" charset="0"/>
              </a:rPr>
            </a:br>
            <a:r>
              <a:rPr lang="en-US" sz="1500" b="1" dirty="0">
                <a:solidFill>
                  <a:srgbClr val="333333"/>
                </a:solidFill>
                <a:latin typeface="Ebrima" panose="02000000000000000000" pitchFamily="2" charset="0"/>
                <a:ea typeface="Ebrima" panose="02000000000000000000" pitchFamily="2" charset="0"/>
                <a:cs typeface="Ebrima" panose="02000000000000000000" pitchFamily="2" charset="0"/>
              </a:rPr>
              <a:t>Description:</a:t>
            </a:r>
            <a:r>
              <a:rPr lang="en-US" sz="1500" dirty="0">
                <a:solidFill>
                  <a:srgbClr val="333333"/>
                </a:solidFill>
                <a:latin typeface="Ebrima" panose="02000000000000000000" pitchFamily="2" charset="0"/>
                <a:ea typeface="Ebrima" panose="02000000000000000000" pitchFamily="2" charset="0"/>
                <a:cs typeface="Ebrima" panose="02000000000000000000" pitchFamily="2" charset="0"/>
              </a:rPr>
              <a:t> Blue whales are the largest animal on the planet! They</a:t>
            </a:r>
            <a:r>
              <a:rPr lang="en-US" sz="1500" dirty="0">
                <a:latin typeface="Ebrima" panose="02000000000000000000" pitchFamily="2" charset="0"/>
                <a:ea typeface="Ebrima" panose="02000000000000000000" pitchFamily="2" charset="0"/>
                <a:cs typeface="Ebrima" panose="02000000000000000000" pitchFamily="2" charset="0"/>
              </a:rPr>
              <a:t> have a long body and generally slender shape. Their mottled blue-gray color appears light blue under water</a:t>
            </a:r>
            <a:br>
              <a:rPr lang="en-US" sz="1500" b="1" dirty="0">
                <a:solidFill>
                  <a:srgbClr val="333333"/>
                </a:solidFill>
                <a:latin typeface="Ebrima" panose="02000000000000000000" pitchFamily="2" charset="0"/>
                <a:ea typeface="Ebrima" panose="02000000000000000000" pitchFamily="2" charset="0"/>
                <a:cs typeface="Ebrima" panose="02000000000000000000" pitchFamily="2" charset="0"/>
              </a:rPr>
            </a:br>
            <a:br>
              <a:rPr lang="en-US" sz="1500" dirty="0">
                <a:latin typeface="Ebrima" panose="02000000000000000000" pitchFamily="2" charset="0"/>
                <a:ea typeface="Ebrima" panose="02000000000000000000" pitchFamily="2" charset="0"/>
                <a:cs typeface="Ebrima" panose="02000000000000000000" pitchFamily="2" charset="0"/>
              </a:rPr>
            </a:br>
            <a:r>
              <a:rPr lang="en-US" sz="1500" b="1" dirty="0">
                <a:solidFill>
                  <a:srgbClr val="333333"/>
                </a:solidFill>
                <a:latin typeface="Ebrima" panose="02000000000000000000" pitchFamily="2" charset="0"/>
                <a:ea typeface="Ebrima" panose="02000000000000000000" pitchFamily="2" charset="0"/>
                <a:cs typeface="Ebrima" panose="02000000000000000000" pitchFamily="2" charset="0"/>
              </a:rPr>
              <a:t>Behavior:</a:t>
            </a:r>
            <a:r>
              <a:rPr lang="en-US" sz="1500" dirty="0">
                <a:solidFill>
                  <a:srgbClr val="333333"/>
                </a:solidFill>
                <a:latin typeface="Ebrima" panose="02000000000000000000" pitchFamily="2" charset="0"/>
                <a:ea typeface="Ebrima" panose="02000000000000000000" pitchFamily="2" charset="0"/>
                <a:cs typeface="Ebrima" panose="02000000000000000000" pitchFamily="2" charset="0"/>
              </a:rPr>
              <a:t> </a:t>
            </a:r>
            <a:r>
              <a:rPr lang="en-US" sz="1500" dirty="0">
                <a:latin typeface="Ebrima" panose="02000000000000000000" pitchFamily="2" charset="0"/>
                <a:ea typeface="Ebrima" panose="02000000000000000000" pitchFamily="2" charset="0"/>
                <a:cs typeface="Ebrima" panose="02000000000000000000" pitchFamily="2" charset="0"/>
              </a:rPr>
              <a:t>Blue whales sometimes swim in small groups but are more often found alone or in pairs. When blue whales hunt for food, they filter feed by swimming toward large schools of krill with their mouth open. </a:t>
            </a:r>
            <a:r>
              <a:rPr lang="en-US" sz="1500" dirty="0">
                <a:latin typeface="Ebrima" panose="02000000000000000000" pitchFamily="2" charset="0"/>
                <a:ea typeface="Ebrima" panose="02000000000000000000" pitchFamily="2" charset="0"/>
                <a:cs typeface="Ebrima" panose="02000000000000000000" pitchFamily="2" charset="0"/>
                <a:hlinkClick r:id="rId4"/>
              </a:rPr>
              <a:t>Listen to their song!</a:t>
            </a:r>
            <a:endParaRPr lang="en-US" sz="1500" dirty="0">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2166058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317594-8155-402F-BCF7-EF747476AEE9}"/>
              </a:ext>
            </a:extLst>
          </p:cNvPr>
          <p:cNvPicPr>
            <a:picLocks noChangeAspect="1"/>
          </p:cNvPicPr>
          <p:nvPr/>
        </p:nvPicPr>
        <p:blipFill rotWithShape="1">
          <a:blip r:embed="rId3">
            <a:extLst>
              <a:ext uri="{28A0092B-C50C-407E-A947-70E740481C1C}">
                <a14:useLocalDpi xmlns:a14="http://schemas.microsoft.com/office/drawing/2010/main" val="0"/>
              </a:ext>
            </a:extLst>
          </a:blip>
          <a:srcRect l="42877" r="-1"/>
          <a:stretch/>
        </p:blipFill>
        <p:spPr>
          <a:xfrm>
            <a:off x="0" y="0"/>
            <a:ext cx="9144000" cy="6858000"/>
          </a:xfrm>
          <a:prstGeom prst="rect">
            <a:avLst/>
          </a:prstGeom>
        </p:spPr>
      </p:pic>
      <p:sp>
        <p:nvSpPr>
          <p:cNvPr id="13" name="Title 12"/>
          <p:cNvSpPr>
            <a:spLocks noGrp="1"/>
          </p:cNvSpPr>
          <p:nvPr>
            <p:ph type="title"/>
          </p:nvPr>
        </p:nvSpPr>
        <p:spPr>
          <a:xfrm>
            <a:off x="152400" y="0"/>
            <a:ext cx="8229600" cy="914400"/>
          </a:xfrm>
        </p:spPr>
        <p:txBody>
          <a:bodyPr>
            <a:normAutofit/>
          </a:bodyPr>
          <a:lstStyle/>
          <a:p>
            <a:pPr algn="l"/>
            <a:r>
              <a:rPr lang="en-US" sz="3500" dirty="0">
                <a:latin typeface="Rockwell" panose="02060603020205020403" pitchFamily="18" charset="0"/>
              </a:rPr>
              <a:t>Sea lions</a:t>
            </a:r>
          </a:p>
        </p:txBody>
      </p:sp>
      <p:sp>
        <p:nvSpPr>
          <p:cNvPr id="4" name="Content Placeholder 2">
            <a:extLst>
              <a:ext uri="{FF2B5EF4-FFF2-40B4-BE49-F238E27FC236}">
                <a16:creationId xmlns:a16="http://schemas.microsoft.com/office/drawing/2014/main" id="{CE4A76A5-3E7C-4020-86EA-DD948D60A930}"/>
              </a:ext>
            </a:extLst>
          </p:cNvPr>
          <p:cNvSpPr>
            <a:spLocks noGrp="1"/>
          </p:cNvSpPr>
          <p:nvPr>
            <p:ph idx="1"/>
          </p:nvPr>
        </p:nvSpPr>
        <p:spPr>
          <a:xfrm>
            <a:off x="152400" y="762000"/>
            <a:ext cx="9525000" cy="914400"/>
          </a:xfrm>
        </p:spPr>
        <p:txBody>
          <a:bodyPr>
            <a:noAutofit/>
          </a:bodyPr>
          <a:lstStyle/>
          <a:p>
            <a:pPr marL="0" indent="0">
              <a:buNone/>
            </a:pPr>
            <a:r>
              <a:rPr lang="en-US" sz="2600" dirty="0">
                <a:latin typeface="Ebrima" panose="02000000000000000000" pitchFamily="2" charset="0"/>
                <a:ea typeface="Ebrima" panose="02000000000000000000" pitchFamily="2" charset="0"/>
                <a:cs typeface="Ebrima" panose="02000000000000000000" pitchFamily="2" charset="0"/>
              </a:rPr>
              <a:t>California Sea Lion, </a:t>
            </a:r>
            <a:r>
              <a:rPr lang="en-US" sz="2600" i="1" dirty="0">
                <a:latin typeface="Ebrima" panose="02000000000000000000" pitchFamily="2" charset="0"/>
                <a:ea typeface="Ebrima" panose="02000000000000000000" pitchFamily="2" charset="0"/>
                <a:cs typeface="Ebrima" panose="02000000000000000000" pitchFamily="2" charset="0"/>
              </a:rPr>
              <a:t>Zalophus </a:t>
            </a:r>
            <a:r>
              <a:rPr lang="en-US" sz="2600" i="1" dirty="0" err="1">
                <a:latin typeface="Ebrima" panose="02000000000000000000" pitchFamily="2" charset="0"/>
                <a:ea typeface="Ebrima" panose="02000000000000000000" pitchFamily="2" charset="0"/>
                <a:cs typeface="Ebrima" panose="02000000000000000000" pitchFamily="2" charset="0"/>
              </a:rPr>
              <a:t>californianus</a:t>
            </a:r>
            <a:endParaRPr lang="en-US" sz="2600" dirty="0">
              <a:latin typeface="Ebrima" panose="02000000000000000000" pitchFamily="2" charset="0"/>
              <a:ea typeface="Ebrima" panose="02000000000000000000" pitchFamily="2" charset="0"/>
              <a:cs typeface="Ebrima" panose="02000000000000000000" pitchFamily="2" charset="0"/>
            </a:endParaRPr>
          </a:p>
        </p:txBody>
      </p:sp>
      <p:sp>
        <p:nvSpPr>
          <p:cNvPr id="8" name="Rectangle 7">
            <a:extLst>
              <a:ext uri="{FF2B5EF4-FFF2-40B4-BE49-F238E27FC236}">
                <a16:creationId xmlns:a16="http://schemas.microsoft.com/office/drawing/2014/main" id="{AB15641B-0DF4-439E-93DA-D3DAF555B03A}"/>
              </a:ext>
            </a:extLst>
          </p:cNvPr>
          <p:cNvSpPr/>
          <p:nvPr/>
        </p:nvSpPr>
        <p:spPr>
          <a:xfrm>
            <a:off x="3" y="4159440"/>
            <a:ext cx="9141713" cy="269856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Adult length:</a:t>
            </a:r>
            <a:r>
              <a:rPr lang="en-US" dirty="0">
                <a:solidFill>
                  <a:schemeClr val="tx1"/>
                </a:solidFill>
              </a:rPr>
              <a:t> Males 8 ft., females 5 ft.  </a:t>
            </a:r>
            <a:r>
              <a:rPr lang="en-US" b="1" dirty="0">
                <a:solidFill>
                  <a:schemeClr val="tx1"/>
                </a:solidFill>
              </a:rPr>
              <a:t>Adult weight:</a:t>
            </a:r>
            <a:r>
              <a:rPr lang="en-US" dirty="0">
                <a:solidFill>
                  <a:schemeClr val="tx1"/>
                </a:solidFill>
              </a:rPr>
              <a:t> Males 800 </a:t>
            </a:r>
            <a:r>
              <a:rPr lang="en-US" dirty="0" err="1">
                <a:solidFill>
                  <a:schemeClr val="tx1"/>
                </a:solidFill>
              </a:rPr>
              <a:t>lbs</a:t>
            </a:r>
            <a:r>
              <a:rPr lang="en-US" dirty="0">
                <a:solidFill>
                  <a:schemeClr val="tx1"/>
                </a:solidFill>
              </a:rPr>
              <a:t>, females 250 </a:t>
            </a:r>
            <a:r>
              <a:rPr lang="en-US" dirty="0" err="1">
                <a:solidFill>
                  <a:schemeClr val="tx1"/>
                </a:solidFill>
              </a:rPr>
              <a:t>lbs</a:t>
            </a:r>
            <a:r>
              <a:rPr lang="en-US" dirty="0">
                <a:solidFill>
                  <a:schemeClr val="tx1"/>
                </a:solidFill>
              </a:rPr>
              <a:t> </a:t>
            </a:r>
            <a:br>
              <a:rPr lang="en-US" b="1" dirty="0">
                <a:solidFill>
                  <a:schemeClr val="tx1"/>
                </a:solidFill>
              </a:rPr>
            </a:br>
            <a:br>
              <a:rPr lang="en-US" b="1" dirty="0">
                <a:solidFill>
                  <a:schemeClr val="tx1"/>
                </a:solidFill>
              </a:rPr>
            </a:br>
            <a:r>
              <a:rPr lang="en-US" b="1" dirty="0">
                <a:solidFill>
                  <a:schemeClr val="tx1"/>
                </a:solidFill>
              </a:rPr>
              <a:t>Description:</a:t>
            </a:r>
            <a:r>
              <a:rPr lang="en-US" dirty="0">
                <a:solidFill>
                  <a:schemeClr val="tx1"/>
                </a:solidFill>
              </a:rPr>
              <a:t> Fur ranges in color from dark brown in males to a lighter golden-brown in females. At around five years, the males develop a bony bump on the top of their skulls, called the sagittal crest.</a:t>
            </a:r>
            <a:br>
              <a:rPr lang="en-US" dirty="0">
                <a:solidFill>
                  <a:schemeClr val="tx1"/>
                </a:solidFill>
              </a:rPr>
            </a:br>
            <a:br>
              <a:rPr lang="en-US" dirty="0">
                <a:solidFill>
                  <a:schemeClr val="tx1"/>
                </a:solidFill>
              </a:rPr>
            </a:br>
            <a:r>
              <a:rPr lang="en-US" b="1" dirty="0">
                <a:solidFill>
                  <a:schemeClr val="tx1"/>
                </a:solidFill>
              </a:rPr>
              <a:t>Behavior:</a:t>
            </a:r>
            <a:r>
              <a:rPr lang="en-US" dirty="0">
                <a:solidFill>
                  <a:schemeClr val="tx1"/>
                </a:solidFill>
              </a:rPr>
              <a:t> Very social and playful, frequently seen on piers or buoys, or floating together on the surface in “rafts.” A behavior called “sailing” is common: the animals will hold a motionless flipper out of the water as they float on the surface. This helps them regulate their body temperature. They walk on all four flippers on land.</a:t>
            </a:r>
          </a:p>
        </p:txBody>
      </p:sp>
    </p:spTree>
    <p:extLst>
      <p:ext uri="{BB962C8B-B14F-4D97-AF65-F5344CB8AC3E}">
        <p14:creationId xmlns:p14="http://schemas.microsoft.com/office/powerpoint/2010/main" val="1088399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BD89D3-C933-4B81-8ED0-1AF72646C0B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1439"/>
          <a:stretch/>
        </p:blipFill>
        <p:spPr>
          <a:xfrm>
            <a:off x="0" y="12700"/>
            <a:ext cx="9144000" cy="6883400"/>
          </a:xfrm>
          <a:prstGeom prst="rect">
            <a:avLst/>
          </a:prstGeom>
        </p:spPr>
      </p:pic>
      <p:sp>
        <p:nvSpPr>
          <p:cNvPr id="8" name="Title 12">
            <a:extLst>
              <a:ext uri="{FF2B5EF4-FFF2-40B4-BE49-F238E27FC236}">
                <a16:creationId xmlns:a16="http://schemas.microsoft.com/office/drawing/2014/main" id="{69E5FDFA-B8AF-407E-A583-4D890807610C}"/>
              </a:ext>
            </a:extLst>
          </p:cNvPr>
          <p:cNvSpPr txBox="1">
            <a:spLocks/>
          </p:cNvSpPr>
          <p:nvPr/>
        </p:nvSpPr>
        <p:spPr>
          <a:xfrm>
            <a:off x="304800" y="152400"/>
            <a:ext cx="8229600" cy="9144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200" b="0" kern="1200">
                <a:solidFill>
                  <a:srgbClr val="067B54"/>
                </a:solidFill>
                <a:latin typeface="Rockwell" panose="02060603020205020403" pitchFamily="18" charset="0"/>
                <a:ea typeface="Roboto Slab" pitchFamily="2" charset="0"/>
                <a:cs typeface="+mj-cs"/>
              </a:defRPr>
            </a:lvl1pPr>
          </a:lstStyle>
          <a:p>
            <a:r>
              <a:rPr lang="en-US" sz="4000" dirty="0">
                <a:solidFill>
                  <a:schemeClr val="bg1"/>
                </a:solidFill>
              </a:rPr>
              <a:t>Sea lions</a:t>
            </a:r>
          </a:p>
        </p:txBody>
      </p:sp>
      <p:sp>
        <p:nvSpPr>
          <p:cNvPr id="9" name="Rectangle 8">
            <a:extLst>
              <a:ext uri="{FF2B5EF4-FFF2-40B4-BE49-F238E27FC236}">
                <a16:creationId xmlns:a16="http://schemas.microsoft.com/office/drawing/2014/main" id="{A8CB76C7-891B-4ADB-B989-8410ECB478EC}"/>
              </a:ext>
            </a:extLst>
          </p:cNvPr>
          <p:cNvSpPr/>
          <p:nvPr/>
        </p:nvSpPr>
        <p:spPr>
          <a:xfrm>
            <a:off x="0" y="4187665"/>
            <a:ext cx="9157173" cy="270843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7BA291F1-AB4D-4289-BAB1-59C4CB79B3FD}"/>
              </a:ext>
            </a:extLst>
          </p:cNvPr>
          <p:cNvSpPr/>
          <p:nvPr/>
        </p:nvSpPr>
        <p:spPr>
          <a:xfrm>
            <a:off x="93679" y="4187666"/>
            <a:ext cx="8978427" cy="2708434"/>
          </a:xfrm>
          <a:prstGeom prst="rect">
            <a:avLst/>
          </a:prstGeom>
        </p:spPr>
        <p:txBody>
          <a:bodyPr wrap="square">
            <a:spAutoFit/>
          </a:bodyPr>
          <a:lstStyle/>
          <a:p>
            <a:r>
              <a:rPr lang="en-US" sz="1700" b="1" dirty="0">
                <a:solidFill>
                  <a:srgbClr val="333333"/>
                </a:solidFill>
                <a:latin typeface="Ebrima" panose="02000000000000000000" pitchFamily="2" charset="0"/>
                <a:ea typeface="Ebrima" panose="02000000000000000000" pitchFamily="2" charset="0"/>
                <a:cs typeface="Ebrima" panose="02000000000000000000" pitchFamily="2" charset="0"/>
              </a:rPr>
              <a:t>Adult Length:</a:t>
            </a:r>
            <a:r>
              <a:rPr lang="en-US" sz="1700" dirty="0">
                <a:solidFill>
                  <a:srgbClr val="333333"/>
                </a:solidFill>
                <a:latin typeface="Ebrima" panose="02000000000000000000" pitchFamily="2" charset="0"/>
                <a:ea typeface="Ebrima" panose="02000000000000000000" pitchFamily="2" charset="0"/>
                <a:cs typeface="Ebrima" panose="02000000000000000000" pitchFamily="2" charset="0"/>
              </a:rPr>
              <a:t> Males 8.5-11 ft., females 6-7 ft. </a:t>
            </a:r>
          </a:p>
          <a:p>
            <a:r>
              <a:rPr lang="en-US" sz="1700" b="1" dirty="0">
                <a:solidFill>
                  <a:srgbClr val="333333"/>
                </a:solidFill>
                <a:latin typeface="Ebrima" panose="02000000000000000000" pitchFamily="2" charset="0"/>
                <a:ea typeface="Ebrima" panose="02000000000000000000" pitchFamily="2" charset="0"/>
                <a:cs typeface="Ebrima" panose="02000000000000000000" pitchFamily="2" charset="0"/>
              </a:rPr>
              <a:t>Adult Weight: </a:t>
            </a:r>
            <a:r>
              <a:rPr lang="en-US" sz="1700" dirty="0">
                <a:solidFill>
                  <a:srgbClr val="333333"/>
                </a:solidFill>
                <a:latin typeface="Ebrima" panose="02000000000000000000" pitchFamily="2" charset="0"/>
                <a:ea typeface="Ebrima" panose="02000000000000000000" pitchFamily="2" charset="0"/>
                <a:cs typeface="Ebrima" panose="02000000000000000000" pitchFamily="2" charset="0"/>
              </a:rPr>
              <a:t>Males to 2,500 lbs., females to 1000 lbs.</a:t>
            </a:r>
            <a:br>
              <a:rPr lang="en-US" sz="1700" dirty="0">
                <a:latin typeface="Ebrima" panose="02000000000000000000" pitchFamily="2" charset="0"/>
                <a:ea typeface="Ebrima" panose="02000000000000000000" pitchFamily="2" charset="0"/>
                <a:cs typeface="Ebrima" panose="02000000000000000000" pitchFamily="2" charset="0"/>
              </a:rPr>
            </a:br>
            <a:br>
              <a:rPr lang="en-US" sz="1700" b="1" dirty="0">
                <a:solidFill>
                  <a:srgbClr val="333333"/>
                </a:solidFill>
                <a:latin typeface="Ebrima" panose="02000000000000000000" pitchFamily="2" charset="0"/>
                <a:ea typeface="Ebrima" panose="02000000000000000000" pitchFamily="2" charset="0"/>
                <a:cs typeface="Ebrima" panose="02000000000000000000" pitchFamily="2" charset="0"/>
              </a:rPr>
            </a:br>
            <a:r>
              <a:rPr lang="en-US" sz="1700" b="1" dirty="0">
                <a:solidFill>
                  <a:srgbClr val="333333"/>
                </a:solidFill>
                <a:latin typeface="Ebrima" panose="02000000000000000000" pitchFamily="2" charset="0"/>
                <a:ea typeface="Ebrima" panose="02000000000000000000" pitchFamily="2" charset="0"/>
                <a:cs typeface="Ebrima" panose="02000000000000000000" pitchFamily="2" charset="0"/>
              </a:rPr>
              <a:t>Description:</a:t>
            </a:r>
            <a:r>
              <a:rPr lang="en-US" sz="1700" dirty="0">
                <a:solidFill>
                  <a:srgbClr val="333333"/>
                </a:solidFill>
                <a:latin typeface="Ebrima" panose="02000000000000000000" pitchFamily="2" charset="0"/>
                <a:ea typeface="Ebrima" panose="02000000000000000000" pitchFamily="2" charset="0"/>
                <a:cs typeface="Ebrima" panose="02000000000000000000" pitchFamily="2" charset="0"/>
              </a:rPr>
              <a:t> </a:t>
            </a:r>
            <a:br>
              <a:rPr lang="en-US" sz="1700" dirty="0">
                <a:latin typeface="Ebrima" panose="02000000000000000000" pitchFamily="2" charset="0"/>
                <a:ea typeface="Ebrima" panose="02000000000000000000" pitchFamily="2" charset="0"/>
                <a:cs typeface="Ebrima" panose="02000000000000000000" pitchFamily="2" charset="0"/>
              </a:rPr>
            </a:br>
            <a:r>
              <a:rPr lang="en-US" sz="1700" dirty="0">
                <a:solidFill>
                  <a:srgbClr val="333333"/>
                </a:solidFill>
                <a:latin typeface="Ebrima" panose="02000000000000000000" pitchFamily="2" charset="0"/>
                <a:ea typeface="Ebrima" panose="02000000000000000000" pitchFamily="2" charset="0"/>
                <a:cs typeface="Ebrima" panose="02000000000000000000" pitchFamily="2" charset="0"/>
              </a:rPr>
              <a:t>Steller sea lions are much larger and lighter in color than California sea lions. They have light brown to reddish-brown coats. Males do not have a sagittal crest. </a:t>
            </a:r>
            <a:br>
              <a:rPr lang="en-US" sz="1700" b="1" dirty="0">
                <a:solidFill>
                  <a:srgbClr val="333333"/>
                </a:solidFill>
                <a:latin typeface="Ebrima" panose="02000000000000000000" pitchFamily="2" charset="0"/>
                <a:ea typeface="Ebrima" panose="02000000000000000000" pitchFamily="2" charset="0"/>
                <a:cs typeface="Ebrima" panose="02000000000000000000" pitchFamily="2" charset="0"/>
              </a:rPr>
            </a:br>
            <a:br>
              <a:rPr lang="en-US" sz="1700" b="1" dirty="0">
                <a:solidFill>
                  <a:srgbClr val="333333"/>
                </a:solidFill>
                <a:latin typeface="Ebrima" panose="02000000000000000000" pitchFamily="2" charset="0"/>
                <a:ea typeface="Ebrima" panose="02000000000000000000" pitchFamily="2" charset="0"/>
                <a:cs typeface="Ebrima" panose="02000000000000000000" pitchFamily="2" charset="0"/>
              </a:rPr>
            </a:br>
            <a:r>
              <a:rPr lang="en-US" sz="1700" b="1" dirty="0">
                <a:solidFill>
                  <a:srgbClr val="333333"/>
                </a:solidFill>
                <a:latin typeface="Ebrima" panose="02000000000000000000" pitchFamily="2" charset="0"/>
                <a:ea typeface="Ebrima" panose="02000000000000000000" pitchFamily="2" charset="0"/>
                <a:cs typeface="Ebrima" panose="02000000000000000000" pitchFamily="2" charset="0"/>
              </a:rPr>
              <a:t>Behavior:</a:t>
            </a:r>
            <a:br>
              <a:rPr lang="en-US" sz="1700" dirty="0">
                <a:latin typeface="Ebrima" panose="02000000000000000000" pitchFamily="2" charset="0"/>
                <a:ea typeface="Ebrima" panose="02000000000000000000" pitchFamily="2" charset="0"/>
                <a:cs typeface="Ebrima" panose="02000000000000000000" pitchFamily="2" charset="0"/>
              </a:rPr>
            </a:br>
            <a:r>
              <a:rPr lang="en-US" sz="1700" dirty="0">
                <a:solidFill>
                  <a:srgbClr val="333333"/>
                </a:solidFill>
                <a:latin typeface="Ebrima" panose="02000000000000000000" pitchFamily="2" charset="0"/>
                <a:ea typeface="Ebrima" panose="02000000000000000000" pitchFamily="2" charset="0"/>
                <a:cs typeface="Ebrima" panose="02000000000000000000" pitchFamily="2" charset="0"/>
              </a:rPr>
              <a:t>They are often seen leaping or swimming quickly along the surface. When on land they walk on all four flippers. </a:t>
            </a:r>
            <a:endParaRPr lang="en-US" sz="1700" dirty="0">
              <a:latin typeface="Ebrima" panose="02000000000000000000" pitchFamily="2" charset="0"/>
              <a:ea typeface="Ebrima" panose="02000000000000000000" pitchFamily="2" charset="0"/>
              <a:cs typeface="Ebrima" panose="02000000000000000000" pitchFamily="2" charset="0"/>
            </a:endParaRPr>
          </a:p>
        </p:txBody>
      </p:sp>
      <p:sp>
        <p:nvSpPr>
          <p:cNvPr id="4" name="Content Placeholder 2">
            <a:extLst>
              <a:ext uri="{FF2B5EF4-FFF2-40B4-BE49-F238E27FC236}">
                <a16:creationId xmlns:a16="http://schemas.microsoft.com/office/drawing/2014/main" id="{CE4A76A5-3E7C-4020-86EA-DD948D60A930}"/>
              </a:ext>
            </a:extLst>
          </p:cNvPr>
          <p:cNvSpPr>
            <a:spLocks noGrp="1"/>
          </p:cNvSpPr>
          <p:nvPr>
            <p:ph idx="1"/>
          </p:nvPr>
        </p:nvSpPr>
        <p:spPr>
          <a:xfrm>
            <a:off x="304800" y="881743"/>
            <a:ext cx="8229600" cy="914400"/>
          </a:xfrm>
        </p:spPr>
        <p:txBody>
          <a:bodyPr>
            <a:normAutofit/>
          </a:bodyPr>
          <a:lstStyle/>
          <a:p>
            <a:pPr marL="0" indent="0">
              <a:buNone/>
            </a:pPr>
            <a:r>
              <a:rPr lang="en-US" sz="2600" dirty="0">
                <a:solidFill>
                  <a:schemeClr val="bg1"/>
                </a:solidFill>
                <a:latin typeface="Ebrima" panose="02000000000000000000" pitchFamily="2" charset="0"/>
                <a:ea typeface="Ebrima" panose="02000000000000000000" pitchFamily="2" charset="0"/>
                <a:cs typeface="Ebrima" panose="02000000000000000000" pitchFamily="2" charset="0"/>
              </a:rPr>
              <a:t>Steller Sea Lion, </a:t>
            </a:r>
            <a:r>
              <a:rPr lang="en-US" sz="2600" i="1" dirty="0" err="1">
                <a:solidFill>
                  <a:schemeClr val="bg1"/>
                </a:solidFill>
                <a:latin typeface="Ebrima" panose="02000000000000000000" pitchFamily="2" charset="0"/>
                <a:ea typeface="Ebrima" panose="02000000000000000000" pitchFamily="2" charset="0"/>
                <a:cs typeface="Ebrima" panose="02000000000000000000" pitchFamily="2" charset="0"/>
              </a:rPr>
              <a:t>Eumetopias</a:t>
            </a:r>
            <a:r>
              <a:rPr lang="en-US" sz="2600" i="1" dirty="0">
                <a:solidFill>
                  <a:schemeClr val="bg1"/>
                </a:solidFill>
                <a:latin typeface="Ebrima" panose="02000000000000000000" pitchFamily="2" charset="0"/>
                <a:ea typeface="Ebrima" panose="02000000000000000000" pitchFamily="2" charset="0"/>
                <a:cs typeface="Ebrima" panose="02000000000000000000" pitchFamily="2" charset="0"/>
              </a:rPr>
              <a:t> </a:t>
            </a:r>
            <a:r>
              <a:rPr lang="en-US" sz="2600" i="1" dirty="0" err="1">
                <a:solidFill>
                  <a:schemeClr val="bg1"/>
                </a:solidFill>
                <a:latin typeface="Ebrima" panose="02000000000000000000" pitchFamily="2" charset="0"/>
                <a:ea typeface="Ebrima" panose="02000000000000000000" pitchFamily="2" charset="0"/>
                <a:cs typeface="Ebrima" panose="02000000000000000000" pitchFamily="2" charset="0"/>
              </a:rPr>
              <a:t>jubatus</a:t>
            </a:r>
            <a:endParaRPr lang="en-US" sz="2600"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2210537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81DB12-54C6-4E90-ABED-A0FBD4869E6C}"/>
              </a:ext>
            </a:extLst>
          </p:cNvPr>
          <p:cNvPicPr>
            <a:picLocks noChangeAspect="1"/>
          </p:cNvPicPr>
          <p:nvPr/>
        </p:nvPicPr>
        <p:blipFill rotWithShape="1">
          <a:blip r:embed="rId3">
            <a:extLst>
              <a:ext uri="{28A0092B-C50C-407E-A947-70E740481C1C}">
                <a14:useLocalDpi xmlns:a14="http://schemas.microsoft.com/office/drawing/2010/main" val="0"/>
              </a:ext>
            </a:extLst>
          </a:blip>
          <a:srcRect t="19866" b="23884"/>
          <a:stretch/>
        </p:blipFill>
        <p:spPr>
          <a:xfrm>
            <a:off x="-2282" y="11"/>
            <a:ext cx="9143999" cy="6857991"/>
          </a:xfrm>
          <a:prstGeom prst="rect">
            <a:avLst/>
          </a:prstGeom>
        </p:spPr>
      </p:pic>
      <p:sp>
        <p:nvSpPr>
          <p:cNvPr id="13" name="Title 12"/>
          <p:cNvSpPr>
            <a:spLocks noGrp="1"/>
          </p:cNvSpPr>
          <p:nvPr>
            <p:ph type="title"/>
          </p:nvPr>
        </p:nvSpPr>
        <p:spPr>
          <a:xfrm>
            <a:off x="304803" y="201804"/>
            <a:ext cx="7992669" cy="788799"/>
          </a:xfrm>
        </p:spPr>
        <p:txBody>
          <a:bodyPr vert="horz" lIns="91440" tIns="45720" rIns="91440" bIns="45720" rtlCol="0" anchor="t">
            <a:normAutofit/>
          </a:bodyPr>
          <a:lstStyle/>
          <a:p>
            <a:pPr>
              <a:lnSpc>
                <a:spcPct val="90000"/>
              </a:lnSpc>
            </a:pPr>
            <a:r>
              <a:rPr lang="en-US" sz="3500" dirty="0">
                <a:solidFill>
                  <a:srgbClr val="FFFFFF"/>
                </a:solidFill>
                <a:latin typeface="Rockwell" panose="02060603020205020403" pitchFamily="18" charset="0"/>
              </a:rPr>
              <a:t>Seals</a:t>
            </a:r>
          </a:p>
        </p:txBody>
      </p:sp>
      <p:sp>
        <p:nvSpPr>
          <p:cNvPr id="4" name="Content Placeholder 2">
            <a:extLst>
              <a:ext uri="{FF2B5EF4-FFF2-40B4-BE49-F238E27FC236}">
                <a16:creationId xmlns:a16="http://schemas.microsoft.com/office/drawing/2014/main" id="{CE4A76A5-3E7C-4020-86EA-DD948D60A930}"/>
              </a:ext>
            </a:extLst>
          </p:cNvPr>
          <p:cNvSpPr>
            <a:spLocks noGrp="1"/>
          </p:cNvSpPr>
          <p:nvPr>
            <p:ph idx="1"/>
          </p:nvPr>
        </p:nvSpPr>
        <p:spPr>
          <a:xfrm>
            <a:off x="288749" y="596203"/>
            <a:ext cx="8008723" cy="557693"/>
          </a:xfrm>
        </p:spPr>
        <p:txBody>
          <a:bodyPr vert="horz" lIns="91440" tIns="45720" rIns="91440" bIns="45720" rtlCol="0" anchor="b">
            <a:normAutofit/>
          </a:bodyPr>
          <a:lstStyle/>
          <a:p>
            <a:pPr marL="0" indent="0">
              <a:buNone/>
            </a:pPr>
            <a:r>
              <a:rPr lang="en-US" sz="2500" dirty="0">
                <a:solidFill>
                  <a:srgbClr val="FFFFFF"/>
                </a:solidFill>
                <a:latin typeface="Ebrima" panose="02000000000000000000" pitchFamily="2" charset="0"/>
                <a:ea typeface="Ebrima" panose="02000000000000000000" pitchFamily="2" charset="0"/>
                <a:cs typeface="Ebrima" panose="02000000000000000000" pitchFamily="2" charset="0"/>
              </a:rPr>
              <a:t>Harbor seal, </a:t>
            </a:r>
            <a:r>
              <a:rPr lang="en-US" sz="2500" i="1" dirty="0" err="1">
                <a:solidFill>
                  <a:srgbClr val="FFFFFF"/>
                </a:solidFill>
                <a:latin typeface="Ebrima" panose="02000000000000000000" pitchFamily="2" charset="0"/>
                <a:ea typeface="Ebrima" panose="02000000000000000000" pitchFamily="2" charset="0"/>
                <a:cs typeface="Ebrima" panose="02000000000000000000" pitchFamily="2" charset="0"/>
              </a:rPr>
              <a:t>Phocea</a:t>
            </a:r>
            <a:r>
              <a:rPr lang="en-US" sz="2500" i="1" dirty="0">
                <a:solidFill>
                  <a:srgbClr val="FFFFFF"/>
                </a:solidFill>
                <a:latin typeface="Ebrima" panose="02000000000000000000" pitchFamily="2" charset="0"/>
                <a:ea typeface="Ebrima" panose="02000000000000000000" pitchFamily="2" charset="0"/>
                <a:cs typeface="Ebrima" panose="02000000000000000000" pitchFamily="2" charset="0"/>
              </a:rPr>
              <a:t> </a:t>
            </a:r>
            <a:r>
              <a:rPr lang="en-US" sz="2500" i="1" dirty="0" err="1">
                <a:solidFill>
                  <a:srgbClr val="FFFFFF"/>
                </a:solidFill>
                <a:latin typeface="Ebrima" panose="02000000000000000000" pitchFamily="2" charset="0"/>
                <a:ea typeface="Ebrima" panose="02000000000000000000" pitchFamily="2" charset="0"/>
                <a:cs typeface="Ebrima" panose="02000000000000000000" pitchFamily="2" charset="0"/>
              </a:rPr>
              <a:t>vitulina</a:t>
            </a:r>
            <a:endParaRPr lang="en-US" sz="2500" dirty="0">
              <a:solidFill>
                <a:srgbClr val="FFFFFF"/>
              </a:solidFill>
              <a:latin typeface="Ebrima" panose="02000000000000000000" pitchFamily="2" charset="0"/>
              <a:ea typeface="Ebrima" panose="02000000000000000000" pitchFamily="2" charset="0"/>
              <a:cs typeface="Ebrima" panose="02000000000000000000" pitchFamily="2" charset="0"/>
            </a:endParaRPr>
          </a:p>
        </p:txBody>
      </p:sp>
      <p:sp>
        <p:nvSpPr>
          <p:cNvPr id="10" name="Rectangle 9">
            <a:extLst>
              <a:ext uri="{FF2B5EF4-FFF2-40B4-BE49-F238E27FC236}">
                <a16:creationId xmlns:a16="http://schemas.microsoft.com/office/drawing/2014/main" id="{8068B48E-8FB3-479B-B265-97FC0A938D23}"/>
              </a:ext>
            </a:extLst>
          </p:cNvPr>
          <p:cNvSpPr/>
          <p:nvPr/>
        </p:nvSpPr>
        <p:spPr>
          <a:xfrm>
            <a:off x="-13172" y="4343400"/>
            <a:ext cx="9157173" cy="25146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700" b="1" dirty="0">
                <a:solidFill>
                  <a:schemeClr val="tx1"/>
                </a:solidFill>
                <a:latin typeface="Ebrima" panose="02000000000000000000" pitchFamily="2" charset="0"/>
                <a:ea typeface="Ebrima" panose="02000000000000000000" pitchFamily="2" charset="0"/>
                <a:cs typeface="Ebrima" panose="02000000000000000000" pitchFamily="2" charset="0"/>
              </a:rPr>
              <a:t>Adult Length:</a:t>
            </a:r>
            <a:r>
              <a:rPr lang="en-US" sz="1700" dirty="0">
                <a:solidFill>
                  <a:schemeClr val="tx1"/>
                </a:solidFill>
                <a:latin typeface="Ebrima" panose="02000000000000000000" pitchFamily="2" charset="0"/>
                <a:ea typeface="Ebrima" panose="02000000000000000000" pitchFamily="2" charset="0"/>
                <a:cs typeface="Ebrima" panose="02000000000000000000" pitchFamily="2" charset="0"/>
              </a:rPr>
              <a:t> 4-6 ft. </a:t>
            </a:r>
            <a:r>
              <a:rPr lang="en-US" sz="1700" b="1" dirty="0">
                <a:solidFill>
                  <a:schemeClr val="tx1"/>
                </a:solidFill>
                <a:latin typeface="Ebrima" panose="02000000000000000000" pitchFamily="2" charset="0"/>
                <a:ea typeface="Ebrima" panose="02000000000000000000" pitchFamily="2" charset="0"/>
                <a:cs typeface="Ebrima" panose="02000000000000000000" pitchFamily="2" charset="0"/>
              </a:rPr>
              <a:t>Adult Weight:</a:t>
            </a:r>
            <a:r>
              <a:rPr lang="en-US" sz="1700" dirty="0">
                <a:solidFill>
                  <a:schemeClr val="tx1"/>
                </a:solidFill>
                <a:latin typeface="Ebrima" panose="02000000000000000000" pitchFamily="2" charset="0"/>
                <a:ea typeface="Ebrima" panose="02000000000000000000" pitchFamily="2" charset="0"/>
                <a:cs typeface="Ebrima" panose="02000000000000000000" pitchFamily="2" charset="0"/>
              </a:rPr>
              <a:t> up to 300 lbs.</a:t>
            </a:r>
            <a:br>
              <a:rPr lang="en-US" sz="1700" dirty="0">
                <a:solidFill>
                  <a:schemeClr val="tx1"/>
                </a:solidFill>
                <a:latin typeface="Ebrima" panose="02000000000000000000" pitchFamily="2" charset="0"/>
                <a:ea typeface="Ebrima" panose="02000000000000000000" pitchFamily="2" charset="0"/>
                <a:cs typeface="Ebrima" panose="02000000000000000000" pitchFamily="2" charset="0"/>
              </a:rPr>
            </a:br>
            <a:br>
              <a:rPr lang="en-US" sz="1700" dirty="0">
                <a:solidFill>
                  <a:schemeClr val="tx1"/>
                </a:solidFill>
                <a:latin typeface="Ebrima" panose="02000000000000000000" pitchFamily="2" charset="0"/>
                <a:ea typeface="Ebrima" panose="02000000000000000000" pitchFamily="2" charset="0"/>
                <a:cs typeface="Ebrima" panose="02000000000000000000" pitchFamily="2" charset="0"/>
              </a:rPr>
            </a:br>
            <a:r>
              <a:rPr lang="en-US" sz="1700" b="1" dirty="0">
                <a:solidFill>
                  <a:schemeClr val="tx1"/>
                </a:solidFill>
                <a:latin typeface="Ebrima" panose="02000000000000000000" pitchFamily="2" charset="0"/>
                <a:ea typeface="Ebrima" panose="02000000000000000000" pitchFamily="2" charset="0"/>
                <a:cs typeface="Ebrima" panose="02000000000000000000" pitchFamily="2" charset="0"/>
              </a:rPr>
              <a:t>Description:</a:t>
            </a:r>
            <a:r>
              <a:rPr lang="en-US" sz="1700" dirty="0">
                <a:solidFill>
                  <a:schemeClr val="tx1"/>
                </a:solidFill>
                <a:latin typeface="Ebrima" panose="02000000000000000000" pitchFamily="2" charset="0"/>
                <a:ea typeface="Ebrima" panose="02000000000000000000" pitchFamily="2" charset="0"/>
                <a:cs typeface="Ebrima" panose="02000000000000000000" pitchFamily="2" charset="0"/>
              </a:rPr>
              <a:t> Spotted coat in colors ranging from silver-gray to tan-brown. White whiskers. </a:t>
            </a:r>
            <a:br>
              <a:rPr lang="en-US" sz="1700" b="1" dirty="0">
                <a:solidFill>
                  <a:schemeClr val="tx1"/>
                </a:solidFill>
                <a:latin typeface="Ebrima" panose="02000000000000000000" pitchFamily="2" charset="0"/>
                <a:ea typeface="Ebrima" panose="02000000000000000000" pitchFamily="2" charset="0"/>
                <a:cs typeface="Ebrima" panose="02000000000000000000" pitchFamily="2" charset="0"/>
              </a:rPr>
            </a:br>
            <a:br>
              <a:rPr lang="en-US" sz="1700" b="1" dirty="0">
                <a:solidFill>
                  <a:schemeClr val="tx1"/>
                </a:solidFill>
                <a:latin typeface="Ebrima" panose="02000000000000000000" pitchFamily="2" charset="0"/>
                <a:ea typeface="Ebrima" panose="02000000000000000000" pitchFamily="2" charset="0"/>
                <a:cs typeface="Ebrima" panose="02000000000000000000" pitchFamily="2" charset="0"/>
              </a:rPr>
            </a:br>
            <a:r>
              <a:rPr lang="en-US" sz="1700" b="1" dirty="0">
                <a:solidFill>
                  <a:schemeClr val="tx1"/>
                </a:solidFill>
                <a:latin typeface="Ebrima" panose="02000000000000000000" pitchFamily="2" charset="0"/>
                <a:ea typeface="Ebrima" panose="02000000000000000000" pitchFamily="2" charset="0"/>
                <a:cs typeface="Ebrima" panose="02000000000000000000" pitchFamily="2" charset="0"/>
              </a:rPr>
              <a:t>Behavior:</a:t>
            </a:r>
            <a:r>
              <a:rPr lang="en-US" sz="1700" dirty="0">
                <a:solidFill>
                  <a:schemeClr val="tx1"/>
                </a:solidFill>
                <a:latin typeface="Ebrima" panose="02000000000000000000" pitchFamily="2" charset="0"/>
                <a:ea typeface="Ebrima" panose="02000000000000000000" pitchFamily="2" charset="0"/>
                <a:cs typeface="Ebrima" panose="02000000000000000000" pitchFamily="2" charset="0"/>
              </a:rPr>
              <a:t>  Adults commonly haul out on beaches during the day to rest, warm their bodies and socialize. Seals can sleep underwater, surfacing every 30 minutes to breathe. Adults are usually wary of humans and enter the water when disturbed. They move with an awkward wriggling motion on land, called “galumphing”. </a:t>
            </a:r>
            <a:r>
              <a:rPr lang="en-US" sz="1700" dirty="0">
                <a:solidFill>
                  <a:schemeClr val="tx1"/>
                </a:solidFill>
                <a:latin typeface="Ebrima" panose="02000000000000000000" pitchFamily="2" charset="0"/>
                <a:ea typeface="Ebrima" panose="02000000000000000000" pitchFamily="2" charset="0"/>
                <a:cs typeface="Ebrima" panose="02000000000000000000" pitchFamily="2" charset="0"/>
                <a:hlinkClick r:id="rId4"/>
              </a:rPr>
              <a:t>Listen to their growl!</a:t>
            </a:r>
            <a:endParaRPr lang="en-US" sz="1700" dirty="0">
              <a:solidFill>
                <a:schemeClr val="tx1"/>
              </a:solidFill>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95806319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171</TotalTime>
  <Words>463</Words>
  <Application>Microsoft Office PowerPoint</Application>
  <PresentationFormat>On-screen Show (4:3)</PresentationFormat>
  <Paragraphs>105</Paragraphs>
  <Slides>19</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Ebrima</vt:lpstr>
      <vt:lpstr>Rockwell</vt:lpstr>
      <vt:lpstr>Office Theme</vt:lpstr>
      <vt:lpstr>Marine Mammals in Washington</vt:lpstr>
      <vt:lpstr>How to read a species’ name.  </vt:lpstr>
      <vt:lpstr>Whales </vt:lpstr>
      <vt:lpstr>PowerPoint Presentation</vt:lpstr>
      <vt:lpstr>Whales</vt:lpstr>
      <vt:lpstr>Whales</vt:lpstr>
      <vt:lpstr>Sea lions</vt:lpstr>
      <vt:lpstr>PowerPoint Presentation</vt:lpstr>
      <vt:lpstr>Seals</vt:lpstr>
      <vt:lpstr>Seals</vt:lpstr>
      <vt:lpstr>Weasels</vt:lpstr>
      <vt:lpstr>Weasels</vt:lpstr>
      <vt:lpstr>Dolphins </vt:lpstr>
      <vt:lpstr>Dolphins </vt:lpstr>
      <vt:lpstr>Dolphins </vt:lpstr>
      <vt:lpstr>Dolphins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Marine Mammals in Washington</dc:title>
  <dc:creator>Althauser, Leia J (DFW)</dc:creator>
  <cp:lastModifiedBy>Althauser, Leia J (DFW)</cp:lastModifiedBy>
  <cp:revision>8</cp:revision>
  <dcterms:created xsi:type="dcterms:W3CDTF">2021-01-07T18:43:08Z</dcterms:created>
  <dcterms:modified xsi:type="dcterms:W3CDTF">2021-01-15T15:46:18Z</dcterms:modified>
</cp:coreProperties>
</file>