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96" r:id="rId5"/>
    <p:sldId id="292" r:id="rId6"/>
    <p:sldId id="263" r:id="rId7"/>
    <p:sldId id="297" r:id="rId8"/>
    <p:sldId id="299" r:id="rId9"/>
    <p:sldId id="304" r:id="rId10"/>
    <p:sldId id="298" r:id="rId11"/>
    <p:sldId id="301" r:id="rId12"/>
    <p:sldId id="302" r:id="rId13"/>
    <p:sldId id="305" r:id="rId14"/>
    <p:sldId id="300" r:id="rId15"/>
    <p:sldId id="303" r:id="rId16"/>
    <p:sldId id="308" r:id="rId17"/>
    <p:sldId id="306" r:id="rId18"/>
    <p:sldId id="307" r:id="rId19"/>
    <p:sldId id="309" r:id="rId20"/>
    <p:sldId id="311" r:id="rId21"/>
    <p:sldId id="31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thauser, Leia J (DFW)" initials="ALJ(" lastIdx="2" clrIdx="0">
    <p:extLst>
      <p:ext uri="{19B8F6BF-5375-455C-9EA6-DF929625EA0E}">
        <p15:presenceInfo xmlns:p15="http://schemas.microsoft.com/office/powerpoint/2012/main" userId="S::Leia.Althauser@dfw.wa.gov::2503323c-6ace-4802-b9cc-5c9d65b327be" providerId="AD"/>
      </p:ext>
    </p:extLst>
  </p:cmAuthor>
  <p:cmAuthor id="2" name="Blomker, Rachel A (DFW)" initials="B(" lastIdx="6" clrIdx="1">
    <p:extLst>
      <p:ext uri="{19B8F6BF-5375-455C-9EA6-DF929625EA0E}">
        <p15:presenceInfo xmlns:p15="http://schemas.microsoft.com/office/powerpoint/2012/main" userId="S::rachel.blomker@dfw.wa.gov::817ef989-4f04-4ea5-8348-0b4562561095" providerId="AD"/>
      </p:ext>
    </p:extLst>
  </p:cmAuthor>
  <p:cmAuthor id="3" name="Trenda, Matthew P (DFW)" initials="mpt" lastIdx="1" clrIdx="2">
    <p:extLst>
      <p:ext uri="{19B8F6BF-5375-455C-9EA6-DF929625EA0E}">
        <p15:presenceInfo xmlns:p15="http://schemas.microsoft.com/office/powerpoint/2012/main" userId="Trenda, Matthew P (DFW)" providerId="None"/>
      </p:ext>
    </p:extLst>
  </p:cmAuthor>
  <p:cmAuthor id="4" name="McCausland, Carrie A (DFW)" initials="M(" lastIdx="1" clrIdx="3">
    <p:extLst>
      <p:ext uri="{19B8F6BF-5375-455C-9EA6-DF929625EA0E}">
        <p15:presenceInfo xmlns:p15="http://schemas.microsoft.com/office/powerpoint/2012/main" userId="S::carrie.mccausland@dfw.wa.gov::f8458338-0066-4fa1-bd9b-62635b7de0fa" providerId="AD"/>
      </p:ext>
    </p:extLst>
  </p:cmAuthor>
  <p:cmAuthor id="5" name="Hart, Alison L (DFW)" initials="H(" lastIdx="1" clrIdx="4">
    <p:extLst>
      <p:ext uri="{19B8F6BF-5375-455C-9EA6-DF929625EA0E}">
        <p15:presenceInfo xmlns:p15="http://schemas.microsoft.com/office/powerpoint/2012/main" userId="S::alison.hart@dfw.wa.gov::13cae9fd-d4dd-4661-bc65-ce0ebe796e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C1DA"/>
    <a:srgbClr val="28557A"/>
    <a:srgbClr val="067B54"/>
    <a:srgbClr val="0F7BAA"/>
    <a:srgbClr val="FFD046"/>
    <a:srgbClr val="169B7E"/>
    <a:srgbClr val="4FBEB7"/>
    <a:srgbClr val="579FD1"/>
    <a:srgbClr val="3AB5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38E1B-88AE-45C3-99D5-448B74057D81}" v="18" dt="2021-02-01T22:09:39.803"/>
    <p1510:client id="{544C9FC9-9EAD-4DCB-AEBB-0709923D637C}" v="175" dt="2021-02-05T15:23:50.766"/>
    <p1510:client id="{7D4BC5FB-2360-40A8-B53F-AFF55E0E3231}" v="51" dt="2021-01-31T20:37:10.464"/>
    <p1510:client id="{93997DEE-8A80-4761-B993-E65ED703BB86}" v="267" dt="2021-02-04T14:33:41.297"/>
    <p1510:client id="{9AA363E3-18DF-401A-8651-6083A144F122}" v="191" dt="2021-01-29T23:14:27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05" autoAdjust="0"/>
  </p:normalViewPr>
  <p:slideViewPr>
    <p:cSldViewPr snapToGrid="0">
      <p:cViewPr varScale="1">
        <p:scale>
          <a:sx n="58" d="100"/>
          <a:sy n="58" d="100"/>
        </p:scale>
        <p:origin x="15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98022D-315E-4DCD-83AA-FDE09CA1E5F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8A62F8-8ED1-4F04-A5B0-86B704968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91021A-CA97-4BFD-87B6-2FBD359036F0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628E4F-335F-45F5-A2FC-FE9487D0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may seem like a simple question, but ask students what it means for an animal to be considered wildlife?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05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Wildlife rehabilitators like PAWS use special equipment to care for animals without allowing them to learn that people are a good source of food. This keeps the wild animals safe.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83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picture, a baby fox plays with a human. When the fox grows up, it will likely continue to go to humans for socialization and food, making it a likely candidate for euthanasia.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34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common reasons wildlife are brought in to rehabilitation center include: being hit by a vehicle, caught by a domestic cat, hitting powerlines (birds), and more! Unfortunately, human activities can have a negative impact on wildlife. Rehabilitators help care for these animals and do their best to heal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Education and outreach includes providing information about what to do in a wildlife emergency as well as fostering connections between the general public and wildlife species through licensed and permitted events.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61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helps WDFW biologists see how disease may be spreading, and where it is spreading to. It also helps WDFW figure out how to best manage the disease in populations.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75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Endangered species are species at risk of extinction because they have so few individuals in the population. Even just saving one individual could help prevent the population survive.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76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link takes you to a video from PAWS that reiterates why it’s important to contact a rehabilitator. The next slide will show students once again how to find a licensed rehabilitator near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6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address where you can find a licensed rehabilitator near you. You can also Google, “WDFW wildlife rehabilitation”.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7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differences between wildlife and domestic animals. Domestic animals often rely on humans for food, water, and shelter and sometimes companionship. Where wild animals are self-reliant and should fear and/or avoid humans to prevent conflict.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4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take sick or injured domestic animals to a veterinarian. Most people know how to feed and care for domestic animals, but lack the training and experience to care for wild animals.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5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like veterinarians, wildlife rehabilitators are trained medical professionals. In fact, wildlife rehabilitators work with wildlife veterinarians to help wildlife. Here’s the address where you can find a licensed rehabilitator near you. You can also Google, “WDFW wildlife rehabilitation”.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82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may be surprising, but a wild animal’s needs and requirements vary from species to species and are much different than the domestic animals we know how to care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0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wildlife rehabber is working to prevent imprinting and human habituation in this fawn. Imprinting is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a natural process that describes how an animal decides “who they are.”  It is a critical behavior that helps to establish the concept of “parent” and “self.”  Taking place early in life, it is a process that is irreversible and when wild animals are imprinted or habituated</a:t>
            </a:r>
            <a:r>
              <a:rPr lang="en-US" dirty="0"/>
              <a:t> with humans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they most likely have to be euthanized.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0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Despite their best intentions, people without these resources, knowledge, space, and equipment are going to harm the animal more than help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5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new vocabulary word species ecology.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22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new vocabulary word species ecology.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5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143000"/>
          </a:xfrm>
        </p:spPr>
        <p:txBody>
          <a:bodyPr>
            <a:normAutofit/>
          </a:bodyPr>
          <a:lstStyle>
            <a:lvl1pPr>
              <a:defRPr sz="4200" b="1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8557A"/>
                </a:solidFill>
              </a:defRPr>
            </a:lvl1pPr>
          </a:lstStyle>
          <a:p>
            <a:fld id="{82765077-33CD-41D0-80AC-47D3807B673C}" type="datetime1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11" y="5485865"/>
            <a:ext cx="1620377" cy="10901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429000"/>
            <a:ext cx="9144000" cy="76200"/>
          </a:xfrm>
          <a:prstGeom prst="rect">
            <a:avLst/>
          </a:prstGeom>
          <a:solidFill>
            <a:srgbClr val="92D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57400"/>
            <a:ext cx="9144000" cy="2743200"/>
          </a:xfrm>
          <a:prstGeom prst="rect">
            <a:avLst/>
          </a:prstGeom>
          <a:solidFill>
            <a:srgbClr val="067B54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667000"/>
            <a:ext cx="6400800" cy="1371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6A5E-8619-44AD-8680-5D858FB0EE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Fish and Wildlife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43175"/>
            <a:ext cx="1303111" cy="1619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67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38" y="4406900"/>
            <a:ext cx="8221362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38" y="2906713"/>
            <a:ext cx="8221362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922B-BF29-4915-98DA-916F1ADF4C66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44910" y="274638"/>
            <a:ext cx="8241890" cy="868362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44910" y="1582257"/>
            <a:ext cx="8241890" cy="464709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>
              <a:defRPr sz="3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3"/>
          <p:cNvSpPr>
            <a:spLocks noGrp="1"/>
          </p:cNvSpPr>
          <p:nvPr userDrawn="1">
            <p:ph type="ftr" sz="quarter" idx="4294967295"/>
          </p:nvPr>
        </p:nvSpPr>
        <p:spPr>
          <a:xfrm>
            <a:off x="898712" y="6508791"/>
            <a:ext cx="2895600" cy="27105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Department of Fish and Wildlife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26163"/>
            <a:ext cx="9144000" cy="731837"/>
            <a:chOff x="0" y="6126163"/>
            <a:chExt cx="9144000" cy="73183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25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 marL="0" indent="0">
              <a:buNone/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 marL="0" indent="0">
              <a:buNone/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538476"/>
            <a:ext cx="2133600" cy="2433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FD19E62-BC16-499C-BCF6-4003BBF36118}" type="datetime1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6510746"/>
            <a:ext cx="2895600" cy="27105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Department of Fish and Wildlife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423843"/>
            <a:ext cx="9144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Rockwell" panose="02060603020205020403" pitchFamily="18" charset="0"/>
              </a:rPr>
              <a:t>Department of Fish and Wildlife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4345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>
              <a:defRPr sz="3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182880"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822960" indent="-18288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005840" indent="-18288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151A-E2C5-4ED2-9BAB-00060720D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Fish and Wildlife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126163"/>
            <a:ext cx="9144000" cy="731837"/>
            <a:chOff x="0" y="6126163"/>
            <a:chExt cx="9144000" cy="73183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14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BE2-5F6F-4D5C-8A50-5303070F8DA4}" type="datetime1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23843"/>
            <a:ext cx="9144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Rockwell" panose="02060603020205020403" pitchFamily="18" charset="0"/>
              </a:rPr>
              <a:t>Department of Fish and Wildlife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452574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9B539B5-AD2A-4CAB-A137-2BA90BE6C7D9}" type="datetime1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07501"/>
            <a:ext cx="2895600" cy="2742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/>
              <a:t>Department of Fish and Wildlife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23843"/>
            <a:ext cx="9144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Rockwell" panose="02060603020205020403" pitchFamily="18" charset="0"/>
              </a:rPr>
              <a:t>Department of Fish and Wildlife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3422-9406-4CD4-B40A-16DCF7B2BFBB}" type="datetime1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126163"/>
            <a:ext cx="9144000" cy="731837"/>
            <a:chOff x="0" y="6126163"/>
            <a:chExt cx="9144000" cy="731837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8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666E-D208-4C7F-B43B-32840E55BEDD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of Fish and Wildlife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51" r:id="rId3"/>
    <p:sldLayoutId id="2147483666" r:id="rId4"/>
    <p:sldLayoutId id="2147483667" r:id="rId5"/>
    <p:sldLayoutId id="2147483668" r:id="rId6"/>
    <p:sldLayoutId id="2147483661" r:id="rId7"/>
    <p:sldLayoutId id="2147483654" r:id="rId8"/>
    <p:sldLayoutId id="2147483655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200" b="0" kern="1200">
          <a:solidFill>
            <a:srgbClr val="0070C0"/>
          </a:solidFill>
          <a:latin typeface="Rockwell" panose="02060603020205020403" pitchFamily="18" charset="0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marL="36576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54864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73152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914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fhtS6Dz2rA&amp;feature=youtu.b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IhcZAKGe1c&amp;feature=youtu.b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2.0/?ref=ccsearch&amp;atype=rich" TargetMode="External"/><Relationship Id="rId4" Type="http://schemas.openxmlformats.org/officeDocument/2006/relationships/hyperlink" Target="https://www.flickr.com/photos/77654185@N0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62" y="357457"/>
            <a:ext cx="8382000" cy="1143000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What is wildlife rehabilitation?</a:t>
            </a:r>
          </a:p>
        </p:txBody>
      </p:sp>
      <p:pic>
        <p:nvPicPr>
          <p:cNvPr id="3" name="Picture 5" descr="20200513_154800663_iOS.jpg">
            <a:extLst>
              <a:ext uri="{FF2B5EF4-FFF2-40B4-BE49-F238E27FC236}">
                <a16:creationId xmlns:a16="http://schemas.microsoft.com/office/drawing/2014/main" id="{A9A3F2D5-1989-4DD6-87DC-5B5DBEBC5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716" b="158"/>
          <a:stretch/>
        </p:blipFill>
        <p:spPr>
          <a:xfrm>
            <a:off x="405556" y="1814465"/>
            <a:ext cx="7136067" cy="479358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EDBFA10-9C48-4E81-A046-556C817D5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257" y="5472870"/>
            <a:ext cx="2067274" cy="13146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EDAC037-A6A4-4391-8AC7-02C6D46D9085}"/>
              </a:ext>
            </a:extLst>
          </p:cNvPr>
          <p:cNvSpPr txBox="1">
            <a:spLocks/>
          </p:cNvSpPr>
          <p:nvPr/>
        </p:nvSpPr>
        <p:spPr>
          <a:xfrm>
            <a:off x="20319" y="189131"/>
            <a:ext cx="8971279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273126-D924-4A80-BBDF-F09FAB896ADB}"/>
              </a:ext>
            </a:extLst>
          </p:cNvPr>
          <p:cNvSpPr/>
          <p:nvPr/>
        </p:nvSpPr>
        <p:spPr>
          <a:xfrm>
            <a:off x="266692" y="290155"/>
            <a:ext cx="8724905" cy="4924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Rockwell"/>
                <a:ea typeface="Ebrima"/>
                <a:cs typeface="Ebrima"/>
              </a:rPr>
              <a:t>Keeping Wildlife Wild </a:t>
            </a:r>
            <a:endParaRPr lang="en-US" sz="2600" dirty="0">
              <a:solidFill>
                <a:schemeClr val="bg1"/>
              </a:solidFill>
              <a:latin typeface="Rockwell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A079F9-9F92-4805-88C2-9AB7DC813E05}"/>
              </a:ext>
            </a:extLst>
          </p:cNvPr>
          <p:cNvSpPr txBox="1"/>
          <p:nvPr/>
        </p:nvSpPr>
        <p:spPr>
          <a:xfrm>
            <a:off x="152402" y="1209899"/>
            <a:ext cx="40069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FC1D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Let’s take a visit </a:t>
            </a:r>
            <a:r>
              <a:rPr lang="en-US" sz="2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PAWS wildlife rehabilitation center to see how it’s done.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Picture 5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748548D5-5686-43D0-A5F3-BB7CECA5FD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29"/>
          <a:stretch/>
        </p:blipFill>
        <p:spPr>
          <a:xfrm>
            <a:off x="4505958" y="410122"/>
            <a:ext cx="4287846" cy="58042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128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EDAC037-A6A4-4391-8AC7-02C6D46D9085}"/>
              </a:ext>
            </a:extLst>
          </p:cNvPr>
          <p:cNvSpPr txBox="1">
            <a:spLocks/>
          </p:cNvSpPr>
          <p:nvPr/>
        </p:nvSpPr>
        <p:spPr>
          <a:xfrm>
            <a:off x="20319" y="189131"/>
            <a:ext cx="8971279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D9AAF-EEDB-422E-861A-292000E72FA3}"/>
              </a:ext>
            </a:extLst>
          </p:cNvPr>
          <p:cNvSpPr txBox="1"/>
          <p:nvPr/>
        </p:nvSpPr>
        <p:spPr>
          <a:xfrm>
            <a:off x="310306" y="1030256"/>
            <a:ext cx="3969864" cy="58631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Wildlife species differ widely in terms of their capture, care, and handling requirements. </a:t>
            </a:r>
          </a:p>
          <a:p>
            <a:endParaRPr lang="en-US" sz="25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If you are not properly trained, you could make an animal’s situation worse, or kill it.</a:t>
            </a:r>
          </a:p>
          <a:p>
            <a:endParaRPr lang="en-US" sz="25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5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You could also unknowingly bring disease and pests into your home, family, and pets. </a:t>
            </a:r>
            <a:endParaRPr lang="en-US" sz="25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5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0F3090-AC04-4B76-9F59-9D5EC3A1BFB2}"/>
              </a:ext>
            </a:extLst>
          </p:cNvPr>
          <p:cNvSpPr/>
          <p:nvPr/>
        </p:nvSpPr>
        <p:spPr>
          <a:xfrm>
            <a:off x="266693" y="175437"/>
            <a:ext cx="8478530" cy="6309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Rockwell"/>
                <a:ea typeface="Ebrima"/>
                <a:cs typeface="Ebrima"/>
              </a:rPr>
              <a:t>Keeping Wildlife Wild</a:t>
            </a:r>
            <a:endParaRPr lang="en-US" sz="3500" dirty="0">
              <a:solidFill>
                <a:schemeClr val="bg1"/>
              </a:solidFill>
              <a:latin typeface="Rockwell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05A65E-BFE1-4BAF-9D80-11DBA1D0A5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r="20636" b="10364"/>
          <a:stretch/>
        </p:blipFill>
        <p:spPr>
          <a:xfrm>
            <a:off x="4561627" y="841305"/>
            <a:ext cx="4578264" cy="56066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F670DB-6EEB-4B02-8E34-4B7CDC03FA5D}"/>
              </a:ext>
            </a:extLst>
          </p:cNvPr>
          <p:cNvSpPr txBox="1"/>
          <p:nvPr/>
        </p:nvSpPr>
        <p:spPr>
          <a:xfrm>
            <a:off x="7243549" y="6441743"/>
            <a:ext cx="550687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Photo from  A Soft Place to Land </a:t>
            </a:r>
            <a:endParaRPr lang="en-US" sz="1000" i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49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EDAC037-A6A4-4391-8AC7-02C6D46D9085}"/>
              </a:ext>
            </a:extLst>
          </p:cNvPr>
          <p:cNvSpPr txBox="1">
            <a:spLocks/>
          </p:cNvSpPr>
          <p:nvPr/>
        </p:nvSpPr>
        <p:spPr>
          <a:xfrm>
            <a:off x="20319" y="189131"/>
            <a:ext cx="8971279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D9AAF-EEDB-422E-861A-292000E72FA3}"/>
              </a:ext>
            </a:extLst>
          </p:cNvPr>
          <p:cNvSpPr txBox="1"/>
          <p:nvPr/>
        </p:nvSpPr>
        <p:spPr>
          <a:xfrm>
            <a:off x="240599" y="1244299"/>
            <a:ext cx="4631345" cy="50937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If kept improperly, animals may lose their natural fear of humans and become more vulnerable to predation or injury. </a:t>
            </a:r>
          </a:p>
          <a:p>
            <a:endParaRPr lang="en-US" sz="25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Euthanasia is often the only option for wild animals that become habituated to humans.</a:t>
            </a:r>
          </a:p>
          <a:p>
            <a:endParaRPr lang="en-US" sz="25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5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Keeping wildlife either as pets, or to try and rehabilitate them yourself, </a:t>
            </a:r>
            <a:r>
              <a:rPr lang="en-US" sz="2500" b="1" u="sng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is illegal. </a:t>
            </a:r>
            <a:endParaRPr lang="en-US" sz="2500" b="1" u="sng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A3A33B-9956-4CD6-A268-563ED79069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3"/>
          <a:stretch/>
        </p:blipFill>
        <p:spPr>
          <a:xfrm rot="16200000">
            <a:off x="4666893" y="1528209"/>
            <a:ext cx="4665253" cy="42238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13B01F-C76F-41F0-BADB-86D507574DCA}"/>
              </a:ext>
            </a:extLst>
          </p:cNvPr>
          <p:cNvSpPr/>
          <p:nvPr/>
        </p:nvSpPr>
        <p:spPr>
          <a:xfrm>
            <a:off x="266693" y="175437"/>
            <a:ext cx="8478530" cy="6309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Rockwell"/>
                <a:ea typeface="Ebrima"/>
                <a:cs typeface="Ebrima"/>
              </a:rPr>
              <a:t>Keeping Wildlife Wild</a:t>
            </a:r>
            <a:endParaRPr lang="en-US" sz="3500" dirty="0">
              <a:solidFill>
                <a:schemeClr val="bg1"/>
              </a:solidFill>
              <a:latin typeface="Rockwell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EDAC037-A6A4-4391-8AC7-02C6D46D9085}"/>
              </a:ext>
            </a:extLst>
          </p:cNvPr>
          <p:cNvSpPr txBox="1">
            <a:spLocks/>
          </p:cNvSpPr>
          <p:nvPr/>
        </p:nvSpPr>
        <p:spPr>
          <a:xfrm>
            <a:off x="20319" y="189131"/>
            <a:ext cx="8971279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273126-D924-4A80-BBDF-F09FAB896ADB}"/>
              </a:ext>
            </a:extLst>
          </p:cNvPr>
          <p:cNvSpPr/>
          <p:nvPr/>
        </p:nvSpPr>
        <p:spPr>
          <a:xfrm>
            <a:off x="266693" y="175437"/>
            <a:ext cx="8478530" cy="6309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Rockwell"/>
                <a:ea typeface="Ebrima"/>
                <a:cs typeface="Ebrima"/>
              </a:rPr>
              <a:t>Why is wildlife rehabilitation important?</a:t>
            </a:r>
            <a:endParaRPr lang="en-US" sz="3500" dirty="0">
              <a:solidFill>
                <a:schemeClr val="bg1"/>
              </a:solidFill>
              <a:latin typeface="Rockwell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1551E-4AB2-4828-B7A9-90CA3CCC49F8}"/>
              </a:ext>
            </a:extLst>
          </p:cNvPr>
          <p:cNvSpPr txBox="1"/>
          <p:nvPr/>
        </p:nvSpPr>
        <p:spPr>
          <a:xfrm>
            <a:off x="266693" y="958293"/>
            <a:ext cx="8856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Washington Department of Fish and Wildlife works with rehabilitators to serve the public for the </a:t>
            </a:r>
            <a:r>
              <a:rPr lang="en-US" sz="2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sustainability </a:t>
            </a:r>
            <a:r>
              <a:rPr lang="en-US" sz="2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 fish and wildlife populations. </a:t>
            </a:r>
          </a:p>
          <a:p>
            <a:endParaRPr lang="en-US" sz="1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EDDB4-2C60-4610-867C-5D95DA7A87B8}"/>
              </a:ext>
            </a:extLst>
          </p:cNvPr>
          <p:cNvSpPr/>
          <p:nvPr/>
        </p:nvSpPr>
        <p:spPr>
          <a:xfrm>
            <a:off x="265666" y="2037823"/>
            <a:ext cx="2625378" cy="347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Wildlife rehabilitators provide a place for community members to bring sick or injured wildlife. </a:t>
            </a:r>
          </a:p>
          <a:p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They also help reduce human impact on wildlife.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76F54F-B19E-4818-A540-CB7CFA0BC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5" b="6861"/>
          <a:stretch/>
        </p:blipFill>
        <p:spPr bwMode="auto">
          <a:xfrm>
            <a:off x="3197435" y="1778682"/>
            <a:ext cx="5248275" cy="39961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0F40DE-F50E-4D39-9045-8CFD0C9DEB7C}"/>
              </a:ext>
            </a:extLst>
          </p:cNvPr>
          <p:cNvSpPr txBox="1"/>
          <p:nvPr/>
        </p:nvSpPr>
        <p:spPr>
          <a:xfrm>
            <a:off x="3197434" y="5827163"/>
            <a:ext cx="5298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This great-horned owl got tangled in a soccer net on Mercer Island. A caring community member detangled the owl and brought it to PAWS for rehab. It was successfully released and can go back to catching mice and rats! </a:t>
            </a:r>
          </a:p>
        </p:txBody>
      </p:sp>
    </p:spTree>
    <p:extLst>
      <p:ext uri="{BB962C8B-B14F-4D97-AF65-F5344CB8AC3E}">
        <p14:creationId xmlns:p14="http://schemas.microsoft.com/office/powerpoint/2010/main" val="113688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EDAC037-A6A4-4391-8AC7-02C6D46D9085}"/>
              </a:ext>
            </a:extLst>
          </p:cNvPr>
          <p:cNvSpPr txBox="1">
            <a:spLocks/>
          </p:cNvSpPr>
          <p:nvPr/>
        </p:nvSpPr>
        <p:spPr>
          <a:xfrm>
            <a:off x="20319" y="189131"/>
            <a:ext cx="8971279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273126-D924-4A80-BBDF-F09FAB896ADB}"/>
              </a:ext>
            </a:extLst>
          </p:cNvPr>
          <p:cNvSpPr/>
          <p:nvPr/>
        </p:nvSpPr>
        <p:spPr>
          <a:xfrm>
            <a:off x="266693" y="175437"/>
            <a:ext cx="8478530" cy="6309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Rockwell"/>
                <a:ea typeface="Ebrima"/>
                <a:cs typeface="Ebrima"/>
              </a:rPr>
              <a:t>Why is wildlife rehabilitation important?</a:t>
            </a:r>
            <a:endParaRPr lang="en-US" sz="3500" dirty="0">
              <a:solidFill>
                <a:schemeClr val="bg1"/>
              </a:solidFill>
              <a:latin typeface="Rockwell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1551E-4AB2-4828-B7A9-90CA3CCC49F8}"/>
              </a:ext>
            </a:extLst>
          </p:cNvPr>
          <p:cNvSpPr txBox="1"/>
          <p:nvPr/>
        </p:nvSpPr>
        <p:spPr>
          <a:xfrm>
            <a:off x="842365" y="892310"/>
            <a:ext cx="6871339" cy="2646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 i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Washington Department of Fish and Wildlife works with rehabilitators to serve the public for the </a:t>
            </a:r>
            <a:r>
              <a:rPr lang="en-US" sz="1500" b="1" i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sustainability </a:t>
            </a:r>
            <a:r>
              <a:rPr lang="en-US" sz="1500" i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of fish and wildlife populations. </a:t>
            </a:r>
            <a:endParaRPr lang="en-US" sz="15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Provide education and outreach</a:t>
            </a:r>
          </a:p>
          <a:p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Picture 5" descr="Discovery Bay Education Ambassador.jpg">
            <a:extLst>
              <a:ext uri="{FF2B5EF4-FFF2-40B4-BE49-F238E27FC236}">
                <a16:creationId xmlns:a16="http://schemas.microsoft.com/office/drawing/2014/main" id="{4F20B50A-FFE6-4226-B11F-0DD320641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120" y="2214290"/>
            <a:ext cx="5924834" cy="4030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251148-F6BD-4E13-B48E-6BC3C2C3B7BD}"/>
              </a:ext>
            </a:extLst>
          </p:cNvPr>
          <p:cNvSpPr txBox="1"/>
          <p:nvPr/>
        </p:nvSpPr>
        <p:spPr>
          <a:xfrm>
            <a:off x="6731944" y="6579217"/>
            <a:ext cx="243612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Photo from Discovery Bay Wild Bird Rescue</a:t>
            </a:r>
            <a:endParaRPr lang="en-US" sz="1000" i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6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EDAC037-A6A4-4391-8AC7-02C6D46D9085}"/>
              </a:ext>
            </a:extLst>
          </p:cNvPr>
          <p:cNvSpPr txBox="1">
            <a:spLocks/>
          </p:cNvSpPr>
          <p:nvPr/>
        </p:nvSpPr>
        <p:spPr>
          <a:xfrm>
            <a:off x="20319" y="189131"/>
            <a:ext cx="8971279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273126-D924-4A80-BBDF-F09FAB896ADB}"/>
              </a:ext>
            </a:extLst>
          </p:cNvPr>
          <p:cNvSpPr/>
          <p:nvPr/>
        </p:nvSpPr>
        <p:spPr>
          <a:xfrm>
            <a:off x="266693" y="175437"/>
            <a:ext cx="8478530" cy="6309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Rockwell"/>
                <a:ea typeface="Ebrima"/>
                <a:cs typeface="Ebrima"/>
              </a:rPr>
              <a:t>Why is wildlife rehabilitation important?</a:t>
            </a:r>
            <a:endParaRPr lang="en-US" sz="3500" dirty="0">
              <a:solidFill>
                <a:schemeClr val="bg1"/>
              </a:solidFill>
              <a:latin typeface="Rockwell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1551E-4AB2-4828-B7A9-90CA3CCC49F8}"/>
              </a:ext>
            </a:extLst>
          </p:cNvPr>
          <p:cNvSpPr txBox="1"/>
          <p:nvPr/>
        </p:nvSpPr>
        <p:spPr>
          <a:xfrm>
            <a:off x="658817" y="1026094"/>
            <a:ext cx="7572156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 i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Washington Department of Fish and Wildlife (WDFW) works with rehabilitators to serve the public for the </a:t>
            </a:r>
            <a:r>
              <a:rPr lang="en-US" sz="1500" b="1" i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sustainability </a:t>
            </a:r>
            <a:r>
              <a:rPr lang="en-US" sz="1500" i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of fish and wildlife populations. </a:t>
            </a:r>
            <a:endParaRPr lang="en-US" sz="150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By helping WDFW track diseases in populations such as white-nose syndrome, turtle shell disease, salmonella, etc. </a:t>
            </a:r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F462B16-0385-4536-B582-EDFCC5BCB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8652" r="6808" b="31938"/>
          <a:stretch/>
        </p:blipFill>
        <p:spPr>
          <a:xfrm>
            <a:off x="1773587" y="2501961"/>
            <a:ext cx="5844439" cy="33668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3FF0DA-9230-4525-9F1A-8BC807F95A98}"/>
              </a:ext>
            </a:extLst>
          </p:cNvPr>
          <p:cNvSpPr txBox="1"/>
          <p:nvPr/>
        </p:nvSpPr>
        <p:spPr>
          <a:xfrm>
            <a:off x="1723528" y="5920918"/>
            <a:ext cx="6032709" cy="5315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At PAWS wildlife rehabilitation center, a bat is swabbed for white-nose syndrome (a deadly fungal disease for bats). </a:t>
            </a:r>
            <a:endParaRPr lang="en-US" sz="1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939D9-E5A9-4DAA-BAD5-C8F0796956E4}"/>
              </a:ext>
            </a:extLst>
          </p:cNvPr>
          <p:cNvSpPr txBox="1"/>
          <p:nvPr/>
        </p:nvSpPr>
        <p:spPr>
          <a:xfrm>
            <a:off x="6492673" y="6566889"/>
            <a:ext cx="265354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Photo from Paws Wildlife Rehabilitation Center </a:t>
            </a:r>
            <a:endParaRPr lang="en-US" sz="1000" i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4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EDAC037-A6A4-4391-8AC7-02C6D46D9085}"/>
              </a:ext>
            </a:extLst>
          </p:cNvPr>
          <p:cNvSpPr txBox="1">
            <a:spLocks/>
          </p:cNvSpPr>
          <p:nvPr/>
        </p:nvSpPr>
        <p:spPr>
          <a:xfrm>
            <a:off x="20319" y="189131"/>
            <a:ext cx="8971279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273126-D924-4A80-BBDF-F09FAB896ADB}"/>
              </a:ext>
            </a:extLst>
          </p:cNvPr>
          <p:cNvSpPr/>
          <p:nvPr/>
        </p:nvSpPr>
        <p:spPr>
          <a:xfrm>
            <a:off x="266693" y="175437"/>
            <a:ext cx="8478530" cy="6309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Rockwell"/>
                <a:ea typeface="Ebrima"/>
                <a:cs typeface="Ebrima"/>
              </a:rPr>
              <a:t>Why is wildlife rehabilitation important?</a:t>
            </a:r>
            <a:endParaRPr lang="en-US" sz="3500" dirty="0">
              <a:solidFill>
                <a:schemeClr val="bg1"/>
              </a:solidFill>
              <a:latin typeface="Rockwell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1551E-4AB2-4828-B7A9-90CA3CCC49F8}"/>
              </a:ext>
            </a:extLst>
          </p:cNvPr>
          <p:cNvSpPr txBox="1"/>
          <p:nvPr/>
        </p:nvSpPr>
        <p:spPr>
          <a:xfrm>
            <a:off x="775620" y="936010"/>
            <a:ext cx="7497069" cy="2339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 i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Washington Department of Fish and Wildlife works with rehabilitators to serve the public for the </a:t>
            </a:r>
            <a:r>
              <a:rPr lang="en-US" sz="1500" b="1" i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sustainability </a:t>
            </a:r>
            <a:r>
              <a:rPr lang="en-US" sz="1500" i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of fish and wildlife populations. </a:t>
            </a:r>
            <a:endParaRPr lang="en-US" sz="200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Help populations when endangered species are taken in. </a:t>
            </a:r>
          </a:p>
          <a:p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501C15-FF30-44E0-9307-844A3AD5C780}"/>
              </a:ext>
            </a:extLst>
          </p:cNvPr>
          <p:cNvSpPr txBox="1"/>
          <p:nvPr/>
        </p:nvSpPr>
        <p:spPr>
          <a:xfrm>
            <a:off x="1994482" y="6167564"/>
            <a:ext cx="574904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A marbled murrelet  is treated at Sarvey Wildlife Care Center </a:t>
            </a:r>
            <a:endParaRPr lang="en-US" sz="1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Picture 5" descr="marbled murrelet Sarvey 12-2012.JPG">
            <a:extLst>
              <a:ext uri="{FF2B5EF4-FFF2-40B4-BE49-F238E27FC236}">
                <a16:creationId xmlns:a16="http://schemas.microsoft.com/office/drawing/2014/main" id="{6135C49D-F273-4BFB-9176-027702167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079" y="2161650"/>
            <a:ext cx="5285094" cy="3951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15E878-D370-4D2B-AA21-3F10619513E6}"/>
              </a:ext>
            </a:extLst>
          </p:cNvPr>
          <p:cNvSpPr txBox="1"/>
          <p:nvPr/>
        </p:nvSpPr>
        <p:spPr>
          <a:xfrm>
            <a:off x="6943199" y="6525174"/>
            <a:ext cx="225307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Photo from  Sarvey Wildlife Care Center</a:t>
            </a:r>
            <a:endParaRPr lang="en-US" sz="1000" i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153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EDAC037-A6A4-4391-8AC7-02C6D46D9085}"/>
              </a:ext>
            </a:extLst>
          </p:cNvPr>
          <p:cNvSpPr txBox="1">
            <a:spLocks/>
          </p:cNvSpPr>
          <p:nvPr/>
        </p:nvSpPr>
        <p:spPr>
          <a:xfrm>
            <a:off x="20319" y="189131"/>
            <a:ext cx="8971279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273126-D924-4A80-BBDF-F09FAB896ADB}"/>
              </a:ext>
            </a:extLst>
          </p:cNvPr>
          <p:cNvSpPr/>
          <p:nvPr/>
        </p:nvSpPr>
        <p:spPr>
          <a:xfrm>
            <a:off x="266693" y="175437"/>
            <a:ext cx="8478530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Rockwell"/>
                <a:ea typeface="Ebrima"/>
                <a:cs typeface="Ebrima"/>
              </a:rPr>
              <a:t>What should I do if I find a wild animal I think is sick or injured?</a:t>
            </a:r>
            <a:endParaRPr lang="en-US" sz="3500" dirty="0">
              <a:solidFill>
                <a:schemeClr val="bg1"/>
              </a:solidFill>
              <a:latin typeface="Rockwell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1551E-4AB2-4828-B7A9-90CA3CCC49F8}"/>
              </a:ext>
            </a:extLst>
          </p:cNvPr>
          <p:cNvSpPr txBox="1"/>
          <p:nvPr/>
        </p:nvSpPr>
        <p:spPr>
          <a:xfrm>
            <a:off x="266693" y="1755066"/>
            <a:ext cx="88569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Don’t touch the animal. With an adult, make sure the animal is clearly sick or injured. </a:t>
            </a:r>
          </a:p>
          <a:p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Signs of serious distress include bleeding, vomiting, panting, shivering, lethargy, obviously ruffled feathers or fur, or evidence of an attack by a cat, dog, or other predator.</a:t>
            </a:r>
          </a:p>
          <a:p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Most baby animals don’t need rescuing! Young animals are often left alone for hours while their parents gather food. </a:t>
            </a:r>
          </a:p>
          <a:p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Next, </a:t>
            </a:r>
            <a:r>
              <a:rPr lang="en-US" sz="2000" dirty="0">
                <a:solidFill>
                  <a:srgbClr val="2FC1D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 a wildlife rehabilitator near you</a:t>
            </a:r>
            <a:r>
              <a:rPr lang="en-US" sz="2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 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EDAC037-A6A4-4391-8AC7-02C6D46D9085}"/>
              </a:ext>
            </a:extLst>
          </p:cNvPr>
          <p:cNvSpPr txBox="1">
            <a:spLocks/>
          </p:cNvSpPr>
          <p:nvPr/>
        </p:nvSpPr>
        <p:spPr>
          <a:xfrm>
            <a:off x="20319" y="189131"/>
            <a:ext cx="8971279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1551E-4AB2-4828-B7A9-90CA3CCC49F8}"/>
              </a:ext>
            </a:extLst>
          </p:cNvPr>
          <p:cNvSpPr txBox="1"/>
          <p:nvPr/>
        </p:nvSpPr>
        <p:spPr>
          <a:xfrm>
            <a:off x="339047" y="189131"/>
            <a:ext cx="8856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  <a:ea typeface="Ebrima" panose="02000000000000000000" pitchFamily="2" charset="0"/>
                <a:cs typeface="Ebrima" panose="02000000000000000000" pitchFamily="2" charset="0"/>
              </a:rPr>
              <a:t>Find a wildlife rehabilitator near you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533E655-3234-4C2F-9B47-CE378F075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900"/>
            <a:ext cx="9144000" cy="46101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07828D7-9709-47A7-B7C0-BC9C3F270FF3}"/>
              </a:ext>
            </a:extLst>
          </p:cNvPr>
          <p:cNvSpPr/>
          <p:nvPr/>
        </p:nvSpPr>
        <p:spPr>
          <a:xfrm>
            <a:off x="667385" y="2146875"/>
            <a:ext cx="4315146" cy="381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E1E2B-F0B1-4F16-A4B4-B8CF32485C1A}"/>
              </a:ext>
            </a:extLst>
          </p:cNvPr>
          <p:cNvSpPr txBox="1"/>
          <p:nvPr/>
        </p:nvSpPr>
        <p:spPr>
          <a:xfrm>
            <a:off x="339047" y="2587774"/>
            <a:ext cx="814730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https://wdfw.wa.gov/species-habitats/living/injured-wildlife/rehabilitation/find</a:t>
            </a:r>
          </a:p>
        </p:txBody>
      </p:sp>
    </p:spTree>
    <p:extLst>
      <p:ext uri="{BB962C8B-B14F-4D97-AF65-F5344CB8AC3E}">
        <p14:creationId xmlns:p14="http://schemas.microsoft.com/office/powerpoint/2010/main" val="15775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1629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7644" y="3237642"/>
            <a:ext cx="4201004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kern="1200" dirty="0">
                <a:solidFill>
                  <a:srgbClr val="00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What is wildlife?</a:t>
            </a: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409865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Deer">
            <a:extLst>
              <a:ext uri="{FF2B5EF4-FFF2-40B4-BE49-F238E27FC236}">
                <a16:creationId xmlns:a16="http://schemas.microsoft.com/office/drawing/2014/main" id="{90500332-0F45-4A37-8B54-975ADC0FD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352" y="2333040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7D3BB9-836B-485A-88EB-E3BF60DD60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/>
          <a:stretch/>
        </p:blipFill>
        <p:spPr>
          <a:xfrm>
            <a:off x="201041" y="1614789"/>
            <a:ext cx="4267200" cy="37758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C64EED-1A43-4129-AD41-F88694969D60}"/>
              </a:ext>
            </a:extLst>
          </p:cNvPr>
          <p:cNvSpPr/>
          <p:nvPr/>
        </p:nvSpPr>
        <p:spPr>
          <a:xfrm>
            <a:off x="150088" y="5453388"/>
            <a:ext cx="457708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Wild animals have survived in their ecosystems for the entire existence of their species. They have  never been selectively bred for the purposes of humans. 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33BC7C-46EB-4FD1-9248-9B5254586671}"/>
              </a:ext>
            </a:extLst>
          </p:cNvPr>
          <p:cNvSpPr/>
          <p:nvPr/>
        </p:nvSpPr>
        <p:spPr>
          <a:xfrm>
            <a:off x="4648202" y="963040"/>
            <a:ext cx="4495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Domestic animals have been selectively bred by humans over many generations.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EDAC037-A6A4-4391-8AC7-02C6D46D9085}"/>
              </a:ext>
            </a:extLst>
          </p:cNvPr>
          <p:cNvSpPr txBox="1">
            <a:spLocks/>
          </p:cNvSpPr>
          <p:nvPr/>
        </p:nvSpPr>
        <p:spPr>
          <a:xfrm>
            <a:off x="20319" y="189131"/>
            <a:ext cx="8971279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273126-D924-4A80-BBDF-F09FAB896ADB}"/>
              </a:ext>
            </a:extLst>
          </p:cNvPr>
          <p:cNvSpPr/>
          <p:nvPr/>
        </p:nvSpPr>
        <p:spPr>
          <a:xfrm>
            <a:off x="151833" y="96103"/>
            <a:ext cx="8973969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Rockwell"/>
                <a:ea typeface="Ebrima"/>
                <a:cs typeface="Ebrima"/>
              </a:rPr>
              <a:t>How are wildlife and domestic animals different?</a:t>
            </a:r>
            <a:endParaRPr lang="en-US" sz="3500" dirty="0">
              <a:solidFill>
                <a:schemeClr val="bg1"/>
              </a:solidFill>
              <a:latin typeface="Rockwell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7D5977-5281-4491-8B7D-B3EC0C4B4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53" y="1666222"/>
            <a:ext cx="3981236" cy="39812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EDAC037-A6A4-4391-8AC7-02C6D46D9085}"/>
              </a:ext>
            </a:extLst>
          </p:cNvPr>
          <p:cNvSpPr txBox="1">
            <a:spLocks/>
          </p:cNvSpPr>
          <p:nvPr/>
        </p:nvSpPr>
        <p:spPr>
          <a:xfrm>
            <a:off x="20319" y="189131"/>
            <a:ext cx="8971279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273126-D924-4A80-BBDF-F09FAB896ADB}"/>
              </a:ext>
            </a:extLst>
          </p:cNvPr>
          <p:cNvSpPr/>
          <p:nvPr/>
        </p:nvSpPr>
        <p:spPr>
          <a:xfrm>
            <a:off x="151833" y="96103"/>
            <a:ext cx="8973969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Rockwell"/>
                <a:ea typeface="Ebrima"/>
                <a:cs typeface="Ebrima"/>
              </a:rPr>
              <a:t>If your pets or livestock are sick, where do they go? </a:t>
            </a:r>
            <a:endParaRPr lang="en-US" sz="3500" dirty="0">
              <a:solidFill>
                <a:schemeClr val="bg1"/>
              </a:solidFill>
              <a:latin typeface="Rockwell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3417C-282C-4673-B176-035719BF0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8" y="1358682"/>
            <a:ext cx="6791218" cy="50934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BA008B-BF69-4B73-8F22-82FADA724441}"/>
              </a:ext>
            </a:extLst>
          </p:cNvPr>
          <p:cNvSpPr txBox="1"/>
          <p:nvPr/>
        </p:nvSpPr>
        <p:spPr>
          <a:xfrm>
            <a:off x="6121687" y="6601945"/>
            <a:ext cx="3022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Photo by </a:t>
            </a:r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Kerri Lee Smith</a:t>
            </a:r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is licensed under </a:t>
            </a:r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2.0</a:t>
            </a:r>
            <a:endParaRPr lang="en-US" sz="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9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EDAC037-A6A4-4391-8AC7-02C6D46D9085}"/>
              </a:ext>
            </a:extLst>
          </p:cNvPr>
          <p:cNvSpPr txBox="1">
            <a:spLocks/>
          </p:cNvSpPr>
          <p:nvPr/>
        </p:nvSpPr>
        <p:spPr>
          <a:xfrm>
            <a:off x="20319" y="189131"/>
            <a:ext cx="8971279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273126-D924-4A80-BBDF-F09FAB896ADB}"/>
              </a:ext>
            </a:extLst>
          </p:cNvPr>
          <p:cNvSpPr/>
          <p:nvPr/>
        </p:nvSpPr>
        <p:spPr>
          <a:xfrm>
            <a:off x="266693" y="175437"/>
            <a:ext cx="8478530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Rockwell"/>
                <a:ea typeface="Ebrima"/>
                <a:cs typeface="Ebrima"/>
              </a:rPr>
              <a:t>Where does wildlife go when they are sick or injured?</a:t>
            </a:r>
            <a:endParaRPr lang="en-US" sz="3500" dirty="0">
              <a:solidFill>
                <a:schemeClr val="bg1"/>
              </a:solidFill>
              <a:latin typeface="Rockwell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1551E-4AB2-4828-B7A9-90CA3CCC49F8}"/>
              </a:ext>
            </a:extLst>
          </p:cNvPr>
          <p:cNvSpPr txBox="1"/>
          <p:nvPr/>
        </p:nvSpPr>
        <p:spPr>
          <a:xfrm>
            <a:off x="266693" y="1301553"/>
            <a:ext cx="88569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If you have found a wild animal in need of care, call a permitted rehabilitator as soon as possible and follow their instructions.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533E655-3234-4C2F-9B47-CE378F075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900"/>
            <a:ext cx="9144000" cy="46101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07828D7-9709-47A7-B7C0-BC9C3F270FF3}"/>
              </a:ext>
            </a:extLst>
          </p:cNvPr>
          <p:cNvSpPr/>
          <p:nvPr/>
        </p:nvSpPr>
        <p:spPr>
          <a:xfrm>
            <a:off x="667385" y="2146875"/>
            <a:ext cx="4315146" cy="381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E1E2B-F0B1-4F16-A4B4-B8CF32485C1A}"/>
              </a:ext>
            </a:extLst>
          </p:cNvPr>
          <p:cNvSpPr txBox="1"/>
          <p:nvPr/>
        </p:nvSpPr>
        <p:spPr>
          <a:xfrm>
            <a:off x="339047" y="2587774"/>
            <a:ext cx="814730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https://wdfw.wa.gov/species-habitats/living/injured-wildlife/rehabilitation/find</a:t>
            </a:r>
          </a:p>
        </p:txBody>
      </p:sp>
    </p:spTree>
    <p:extLst>
      <p:ext uri="{BB962C8B-B14F-4D97-AF65-F5344CB8AC3E}">
        <p14:creationId xmlns:p14="http://schemas.microsoft.com/office/powerpoint/2010/main" val="12828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EDAC037-A6A4-4391-8AC7-02C6D46D9085}"/>
              </a:ext>
            </a:extLst>
          </p:cNvPr>
          <p:cNvSpPr txBox="1">
            <a:spLocks/>
          </p:cNvSpPr>
          <p:nvPr/>
        </p:nvSpPr>
        <p:spPr>
          <a:xfrm>
            <a:off x="20319" y="189131"/>
            <a:ext cx="8971279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273126-D924-4A80-BBDF-F09FAB896ADB}"/>
              </a:ext>
            </a:extLst>
          </p:cNvPr>
          <p:cNvSpPr/>
          <p:nvPr/>
        </p:nvSpPr>
        <p:spPr>
          <a:xfrm>
            <a:off x="266693" y="175437"/>
            <a:ext cx="8478530" cy="6309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Rockwell"/>
                <a:ea typeface="Ebrima"/>
                <a:cs typeface="Ebrima"/>
              </a:rPr>
              <a:t>Keeping Wildlife Wild</a:t>
            </a:r>
            <a:endParaRPr lang="en-US" sz="3500" dirty="0">
              <a:solidFill>
                <a:schemeClr val="bg1"/>
              </a:solidFill>
              <a:latin typeface="Rockwell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1551E-4AB2-4828-B7A9-90CA3CCC49F8}"/>
              </a:ext>
            </a:extLst>
          </p:cNvPr>
          <p:cNvSpPr txBox="1"/>
          <p:nvPr/>
        </p:nvSpPr>
        <p:spPr>
          <a:xfrm>
            <a:off x="266693" y="1116728"/>
            <a:ext cx="8856988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Although well intentioned, members of the general public who try and care for wild animals often end up doing them more harm than good. </a:t>
            </a:r>
            <a:endParaRPr lang="en-US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B833BB-456C-4036-B928-C87A4C7F3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61" y="2199518"/>
            <a:ext cx="5535677" cy="37919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03A65D-9C59-4574-AFB7-C33485AE7A53}"/>
              </a:ext>
            </a:extLst>
          </p:cNvPr>
          <p:cNvSpPr txBox="1"/>
          <p:nvPr/>
        </p:nvSpPr>
        <p:spPr>
          <a:xfrm>
            <a:off x="889371" y="6153845"/>
            <a:ext cx="8291337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Caring for an orphaned wild animal at home can be dangerous for the animal and person. </a:t>
            </a:r>
          </a:p>
        </p:txBody>
      </p:sp>
    </p:spTree>
    <p:extLst>
      <p:ext uri="{BB962C8B-B14F-4D97-AF65-F5344CB8AC3E}">
        <p14:creationId xmlns:p14="http://schemas.microsoft.com/office/powerpoint/2010/main" val="42573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EDAC037-A6A4-4391-8AC7-02C6D46D9085}"/>
              </a:ext>
            </a:extLst>
          </p:cNvPr>
          <p:cNvSpPr txBox="1">
            <a:spLocks/>
          </p:cNvSpPr>
          <p:nvPr/>
        </p:nvSpPr>
        <p:spPr>
          <a:xfrm>
            <a:off x="20319" y="189131"/>
            <a:ext cx="8971279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273126-D924-4A80-BBDF-F09FAB896ADB}"/>
              </a:ext>
            </a:extLst>
          </p:cNvPr>
          <p:cNvSpPr/>
          <p:nvPr/>
        </p:nvSpPr>
        <p:spPr>
          <a:xfrm>
            <a:off x="266693" y="290155"/>
            <a:ext cx="847853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ckwell"/>
                <a:ea typeface="Ebrima"/>
                <a:cs typeface="Ebrima"/>
              </a:rPr>
              <a:t>Why is it important to contact a licensed rehabilitator? </a:t>
            </a:r>
            <a:endParaRPr lang="en-US" sz="3200" dirty="0">
              <a:solidFill>
                <a:schemeClr val="bg1"/>
              </a:solidFill>
              <a:latin typeface="Rockwell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A079F9-9F92-4805-88C2-9AB7DC813E05}"/>
              </a:ext>
            </a:extLst>
          </p:cNvPr>
          <p:cNvSpPr txBox="1"/>
          <p:nvPr/>
        </p:nvSpPr>
        <p:spPr>
          <a:xfrm>
            <a:off x="387877" y="1968354"/>
            <a:ext cx="3335823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They are trained medical professionals.</a:t>
            </a:r>
          </a:p>
          <a:p>
            <a:endParaRPr lang="en-US" sz="22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Just like doctors and veterinarians, they have the education and experience to take in and release wild animals. </a:t>
            </a:r>
            <a:endParaRPr lang="en-US" sz="22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4697F5-1352-46B7-B12E-2DA64BFC56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/>
          <a:stretch/>
        </p:blipFill>
        <p:spPr>
          <a:xfrm>
            <a:off x="3838580" y="1458669"/>
            <a:ext cx="5300031" cy="46436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22B401-405E-4C1F-928E-F79D0A9496B8}"/>
              </a:ext>
            </a:extLst>
          </p:cNvPr>
          <p:cNvSpPr txBox="1"/>
          <p:nvPr/>
        </p:nvSpPr>
        <p:spPr>
          <a:xfrm>
            <a:off x="6186782" y="6168788"/>
            <a:ext cx="550687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Photo from Fellow Mortals Wildlife Hospital-Wisconsin</a:t>
            </a:r>
            <a:endParaRPr lang="en-US" sz="1000" i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89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EDAC037-A6A4-4391-8AC7-02C6D46D9085}"/>
              </a:ext>
            </a:extLst>
          </p:cNvPr>
          <p:cNvSpPr txBox="1">
            <a:spLocks/>
          </p:cNvSpPr>
          <p:nvPr/>
        </p:nvSpPr>
        <p:spPr>
          <a:xfrm>
            <a:off x="20319" y="189131"/>
            <a:ext cx="8971279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273126-D924-4A80-BBDF-F09FAB896ADB}"/>
              </a:ext>
            </a:extLst>
          </p:cNvPr>
          <p:cNvSpPr/>
          <p:nvPr/>
        </p:nvSpPr>
        <p:spPr>
          <a:xfrm>
            <a:off x="266692" y="290155"/>
            <a:ext cx="8724905" cy="4924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Rockwell"/>
                <a:ea typeface="Ebrima"/>
                <a:cs typeface="Ebrima"/>
              </a:rPr>
              <a:t>Why is it important to contact a licensed rehabilitator? </a:t>
            </a:r>
            <a:endParaRPr lang="en-US" sz="2600" dirty="0">
              <a:solidFill>
                <a:schemeClr val="bg1"/>
              </a:solidFill>
              <a:latin typeface="Rockwell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A079F9-9F92-4805-88C2-9AB7DC813E05}"/>
              </a:ext>
            </a:extLst>
          </p:cNvPr>
          <p:cNvSpPr txBox="1"/>
          <p:nvPr/>
        </p:nvSpPr>
        <p:spPr>
          <a:xfrm>
            <a:off x="-418641" y="1079638"/>
            <a:ext cx="3294043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They have the space, equipment, tools, and knowledge required to care for sick and injured wild animals. </a:t>
            </a:r>
            <a:endParaRPr lang="en-US" sz="22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Treating a wildlife patient can include taking blood, </a:t>
            </a:r>
            <a:br>
              <a:rPr lang="en-US" sz="22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</a:br>
            <a:r>
              <a:rPr lang="en-US" sz="22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x-rays, special diets, housing, medications, and so much more!</a:t>
            </a:r>
          </a:p>
        </p:txBody>
      </p:sp>
      <p:pic>
        <p:nvPicPr>
          <p:cNvPr id="6" name="Picture 5" descr="A picture containing indoor, floor, window, furniture&#10;&#10;Description automatically generated">
            <a:extLst>
              <a:ext uri="{FF2B5EF4-FFF2-40B4-BE49-F238E27FC236}">
                <a16:creationId xmlns:a16="http://schemas.microsoft.com/office/drawing/2014/main" id="{C841E12D-35EE-44F7-8652-80A240146D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r="7194" b="12946"/>
          <a:stretch/>
        </p:blipFill>
        <p:spPr>
          <a:xfrm>
            <a:off x="3118637" y="1090655"/>
            <a:ext cx="6015209" cy="4698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70B3C6-D40D-4942-A25F-68C85CABD162}"/>
              </a:ext>
            </a:extLst>
          </p:cNvPr>
          <p:cNvSpPr txBox="1"/>
          <p:nvPr/>
        </p:nvSpPr>
        <p:spPr>
          <a:xfrm>
            <a:off x="6740287" y="5861713"/>
            <a:ext cx="243612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Photo from Discovery Bay Wild Bird Rescue</a:t>
            </a:r>
            <a:endParaRPr lang="en-US" sz="1000" i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01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EDAC037-A6A4-4391-8AC7-02C6D46D9085}"/>
              </a:ext>
            </a:extLst>
          </p:cNvPr>
          <p:cNvSpPr txBox="1">
            <a:spLocks/>
          </p:cNvSpPr>
          <p:nvPr/>
        </p:nvSpPr>
        <p:spPr>
          <a:xfrm>
            <a:off x="20319" y="189131"/>
            <a:ext cx="8971279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273126-D924-4A80-BBDF-F09FAB896ADB}"/>
              </a:ext>
            </a:extLst>
          </p:cNvPr>
          <p:cNvSpPr/>
          <p:nvPr/>
        </p:nvSpPr>
        <p:spPr>
          <a:xfrm>
            <a:off x="266692" y="290155"/>
            <a:ext cx="8724905" cy="4924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Rockwell"/>
                <a:ea typeface="Ebrima"/>
                <a:cs typeface="Ebrima"/>
              </a:rPr>
              <a:t>Why is it important to contact a licensed rehabilitator? </a:t>
            </a:r>
            <a:endParaRPr lang="en-US" sz="2600" dirty="0">
              <a:solidFill>
                <a:schemeClr val="bg1"/>
              </a:solidFill>
              <a:latin typeface="Rockwell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A079F9-9F92-4805-88C2-9AB7DC813E05}"/>
              </a:ext>
            </a:extLst>
          </p:cNvPr>
          <p:cNvSpPr txBox="1"/>
          <p:nvPr/>
        </p:nvSpPr>
        <p:spPr>
          <a:xfrm>
            <a:off x="20319" y="950769"/>
            <a:ext cx="8724904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Rehabbers know </a:t>
            </a:r>
            <a:r>
              <a:rPr lang="en-US" sz="2200" b="1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species’ ecology</a:t>
            </a:r>
            <a:r>
              <a:rPr lang="en-US" sz="22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What to feed them, how much, and how often.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Animals’ behaviors and social or solitary needs.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Diseases or pests the animal may carry, and the proper personal protective equipment (PPE) needed to prevent transmission. </a:t>
            </a:r>
            <a:endParaRPr lang="en-US" sz="22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6DDA80-ECB6-4568-BC2B-C27CF2522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/>
          <a:stretch/>
        </p:blipFill>
        <p:spPr>
          <a:xfrm>
            <a:off x="1629639" y="3190672"/>
            <a:ext cx="5884722" cy="36673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999D25-E8EB-44F5-82B5-4C2974AC143F}"/>
              </a:ext>
            </a:extLst>
          </p:cNvPr>
          <p:cNvSpPr txBox="1"/>
          <p:nvPr/>
        </p:nvSpPr>
        <p:spPr>
          <a:xfrm>
            <a:off x="7593273" y="6603810"/>
            <a:ext cx="1549021" cy="2547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Photo from </a:t>
            </a:r>
            <a:r>
              <a:rPr lang="en-US" sz="1000" i="1" dirty="0" err="1">
                <a:solidFill>
                  <a:schemeClr val="bg1"/>
                </a:solidFill>
              </a:rPr>
              <a:t>Featherhaven</a:t>
            </a:r>
            <a:endParaRPr lang="en-US" sz="1000" i="1" dirty="0" err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47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DFW_PowerPointTemplate.potx" id="{6D00F9B6-3CEC-4F99-90CF-955C31653A3D}" vid="{D0005149-ACCB-466C-82B0-59F451B4C7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9833A0B4B04438C25ACF1E299B223" ma:contentTypeVersion="7" ma:contentTypeDescription="Create a new document." ma:contentTypeScope="" ma:versionID="6d12caa236200baa84309c5928fa5098">
  <xsd:schema xmlns:xsd="http://www.w3.org/2001/XMLSchema" xmlns:xs="http://www.w3.org/2001/XMLSchema" xmlns:p="http://schemas.microsoft.com/office/2006/metadata/properties" xmlns:ns2="866dbdf0-8bd1-4f93-ab72-906b2cedab70" targetNamespace="http://schemas.microsoft.com/office/2006/metadata/properties" ma:root="true" ma:fieldsID="15abced440da934380291db795da4f8c" ns2:_="">
    <xsd:import namespace="866dbdf0-8bd1-4f93-ab72-906b2cedab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dbdf0-8bd1-4f93-ab72-906b2ceda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647F1A-BF02-4520-96E2-512853620F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B02CE9-C842-4364-B4B7-D0E6570675C7}">
  <ds:schemaRefs>
    <ds:schemaRef ds:uri="866dbdf0-8bd1-4f93-ab72-906b2cedab7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89D3B8-BBB4-4CC9-9388-165DCF9EE065}">
  <ds:schemaRefs>
    <ds:schemaRef ds:uri="866dbdf0-8bd1-4f93-ab72-906b2cedab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1482</Words>
  <Application>Microsoft Office PowerPoint</Application>
  <PresentationFormat>On-screen Show (4:3)</PresentationFormat>
  <Paragraphs>131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Ebrima</vt:lpstr>
      <vt:lpstr>Roboto Slab</vt:lpstr>
      <vt:lpstr>Rockwell</vt:lpstr>
      <vt:lpstr>Office Theme</vt:lpstr>
      <vt:lpstr>What is wildlife rehabilitation?</vt:lpstr>
      <vt:lpstr>What is wildlife?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with Wildlife</dc:title>
  <dc:creator>Althauser, Leia J (DFW)</dc:creator>
  <cp:lastModifiedBy>Althauser, Leia J (DFW)</cp:lastModifiedBy>
  <cp:revision>193</cp:revision>
  <dcterms:created xsi:type="dcterms:W3CDTF">2020-10-21T17:53:56Z</dcterms:created>
  <dcterms:modified xsi:type="dcterms:W3CDTF">2021-02-05T16:40:52Z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0x010100D179833A0B4B04438C25ACF1E299B223</vt:lpwstr>
  </property>
</Properties>
</file>