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6" r:id="rId5"/>
    <p:sldId id="292" r:id="rId6"/>
    <p:sldId id="263" r:id="rId7"/>
    <p:sldId id="337" r:id="rId8"/>
    <p:sldId id="293" r:id="rId9"/>
    <p:sldId id="295" r:id="rId10"/>
    <p:sldId id="326" r:id="rId11"/>
    <p:sldId id="335" r:id="rId12"/>
    <p:sldId id="336" r:id="rId13"/>
    <p:sldId id="318" r:id="rId14"/>
    <p:sldId id="331" r:id="rId15"/>
    <p:sldId id="333" r:id="rId16"/>
    <p:sldId id="332" r:id="rId17"/>
    <p:sldId id="33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, Alison L (DFW)" initials="HAL(" lastIdx="5" clrIdx="0">
    <p:extLst>
      <p:ext uri="{19B8F6BF-5375-455C-9EA6-DF929625EA0E}">
        <p15:presenceInfo xmlns:p15="http://schemas.microsoft.com/office/powerpoint/2012/main" userId="S::Alison.Hart@dfw.wa.gov::13cae9fd-d4dd-4661-bc65-ce0ebe796eb5" providerId="AD"/>
      </p:ext>
    </p:extLst>
  </p:cmAuthor>
  <p:cmAuthor id="2" name="Althauser, Leia J (DFW)" initials="A(" lastIdx="1" clrIdx="1">
    <p:extLst>
      <p:ext uri="{19B8F6BF-5375-455C-9EA6-DF929625EA0E}">
        <p15:presenceInfo xmlns:p15="http://schemas.microsoft.com/office/powerpoint/2012/main" userId="S::leia.althauser@dfw.wa.gov::2503323c-6ace-4802-b9cc-5c9d65b327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1DA"/>
    <a:srgbClr val="0F7BAA"/>
    <a:srgbClr val="FFD046"/>
    <a:srgbClr val="169B7E"/>
    <a:srgbClr val="067B54"/>
    <a:srgbClr val="4FBEB7"/>
    <a:srgbClr val="579FD1"/>
    <a:srgbClr val="3AB54A"/>
    <a:srgbClr val="FFFFFF"/>
    <a:srgbClr val="B8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DA9DF-5970-4BC9-BA2B-D41908F234FD}" v="20" dt="2021-01-26T20:52:01.269"/>
    <p1510:client id="{589497C0-A839-4C6A-BECF-60404750949F}" v="18" dt="2021-01-26T15:37:07.241"/>
    <p1510:client id="{A0C089BB-1462-4FFC-B183-02E6324A53FE}" v="54" dt="2021-01-26T21:13:54.273"/>
    <p1510:client id="{BD890DE6-5587-D85D-B1B1-829EAE2B9D79}" v="1" dt="2021-01-26T20:52:14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6T12:36:07.079" idx="1">
    <p:pos x="3988" y="1096"/>
    <p:text>Is there a picture hiding behind the beaver?</p:text>
    <p:extLst>
      <p:ext uri="{C676402C-5697-4E1C-873F-D02D1690AC5C}">
        <p15:threadingInfo xmlns:p15="http://schemas.microsoft.com/office/powerpoint/2012/main" timeZoneBias="480"/>
      </p:ext>
    </p:extLst>
  </p:cm>
  <p:cm authorId="2" dt="2021-01-26T12:52:14.341" idx="1">
    <p:pos x="3988" y="1192"/>
    <p:text>[@Hart, Alison L (DFW)] Yes, it's on an animation. 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98022D-315E-4DCD-83AA-FDE09CA1E5F4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A62F8-8ED1-4F04-A5B0-86B704968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91021A-CA97-4BFD-87B6-2FBD359036F0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28E4F-335F-45F5-A2FC-FE9487D0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students to think for a moment. When you ask them to respond you can write answers on a whiteboard or create a new textbox in this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Species who may benefit include other waterfowl, frogs, salamanders, birds, humans (wetlands create clean water), mammals, 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0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have students popcorn read the text on this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sharing with a partner, write answers on physical or virtual whiteboard for students to remember. You can share this document with students for their “build a dam” project.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5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students to think-pair-share about what they think it means to be an ecosystem engineer. You can introduce the terms ecosystem and engineer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8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students to think-pair-share about what they think it means to be an ecosystem engineer. You can introduce the terms ecosystem and engineer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After watching ask students to recall three things they learned about beavers and some materials they saw beavers use in making a dam.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link will take you to an interactive webpage where students can popcorn read and learn more about how beavers make their ecosystems.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Species who may benefit include other waterfowl, frogs, salamanders, birds, humans (wetlands create clean water), mammals, 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5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link takes you to a one-minute video where students can see how beaver dams prevent fires from spreading.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fld id="{82765077-33CD-41D0-80AC-47D3807B673C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11" y="5485865"/>
            <a:ext cx="1620377" cy="10901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429000"/>
            <a:ext cx="9144000" cy="76200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9144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4008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A5E-8619-44AD-8680-5D858FB0E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3175"/>
            <a:ext cx="1303111" cy="161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4406900"/>
            <a:ext cx="822136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38" y="2906713"/>
            <a:ext cx="822136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922B-BF29-4915-98DA-916F1ADF4C66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44910" y="274638"/>
            <a:ext cx="8241890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44910" y="1582257"/>
            <a:ext cx="8241890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898712" y="6508791"/>
            <a:ext cx="28956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25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538476"/>
            <a:ext cx="2133600" cy="2433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FD19E62-BC16-499C-BCF6-4003BBF36118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6510746"/>
            <a:ext cx="2895600" cy="27105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151A-E2C5-4ED2-9BAB-00060720D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BE2-5F6F-4D5C-8A50-5303070F8DA4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52574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9B539B5-AD2A-4CAB-A137-2BA90BE6C7D9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07501"/>
            <a:ext cx="2895600" cy="274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/>
              <a:t>Department of Fish and Wildlife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3422-9406-4CD4-B40A-16DCF7B2BFBB}" type="datetime1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8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66E-D208-4C7F-B43B-32840E55BEDD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1" r:id="rId3"/>
    <p:sldLayoutId id="2147483666" r:id="rId4"/>
    <p:sldLayoutId id="2147483667" r:id="rId5"/>
    <p:sldLayoutId id="2147483668" r:id="rId6"/>
    <p:sldLayoutId id="2147483661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AM94B73bz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sajournals.onlinelibrary.wiley.com/doi/full/10.1002/eap.2225?campaign=wolacceptedarticle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hys.org/news/2017-05-beaver-buffer-temperatures-threaten-sensitiv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hys.org/news/2017-05-beaver-buffer-temperatures-threaten-sensitiv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jaQExOP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kfindout.com/us/animals-and-nature/rodents/beave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>
                <a:latin typeface="Rockwell" panose="02060603020205020403" pitchFamily="18" charset="0"/>
              </a:rPr>
              <a:t>Beavers, Nature’s Engineers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4DC0F-B750-4A92-ABD9-1800A7D75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028700"/>
            <a:ext cx="5772150" cy="4329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2CE964-2CD9-4829-B0F0-444C264AAA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619048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488" y="640263"/>
            <a:ext cx="2819430" cy="1344975"/>
          </a:xfrm>
        </p:spPr>
        <p:txBody>
          <a:bodyPr>
            <a:normAutofit/>
          </a:bodyPr>
          <a:lstStyle/>
          <a:p>
            <a:r>
              <a:rPr lang="en-US" sz="3500"/>
              <a:t>Beaver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67" y="2121763"/>
            <a:ext cx="2823620" cy="377301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Beaver dams slow sediment (small rocks, mud, sand) and allow water to slowly trickle through.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This slows streams and creates wetland habitats.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Scientists have found that beaver dams can also create small pools that help juvenile salmon migrate.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Can you think of other species that may benefit from wetlands?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i="1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40" y="19050"/>
            <a:ext cx="2849569" cy="1143000"/>
          </a:xfrm>
        </p:spPr>
        <p:txBody>
          <a:bodyPr>
            <a:normAutofit fontScale="90000"/>
          </a:bodyPr>
          <a:lstStyle/>
          <a:p>
            <a:r>
              <a:rPr lang="en-US" sz="3500" dirty="0"/>
              <a:t>Tougher Ecosystems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40" y="1314450"/>
            <a:ext cx="3257550" cy="43270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Beaver dams also increase groundwater (water under the ground).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Scientists are finding as wildfires increase, areas where beavers build dams are protected because of increased ground and surface water.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this video </a:t>
            </a:r>
            <a:r>
              <a:rPr lang="en-US" sz="2000" dirty="0">
                <a:solidFill>
                  <a:schemeClr val="bg1"/>
                </a:solidFill>
              </a:rPr>
              <a:t>to see how it works!</a:t>
            </a: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EBDB2-5091-4EAE-970E-610BCB495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"/>
          <a:stretch/>
        </p:blipFill>
        <p:spPr>
          <a:xfrm>
            <a:off x="3771390" y="0"/>
            <a:ext cx="5386218" cy="685800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D0569-F263-4C3D-B132-E02E5FEBCBD4}"/>
              </a:ext>
            </a:extLst>
          </p:cNvPr>
          <p:cNvSpPr txBox="1"/>
          <p:nvPr/>
        </p:nvSpPr>
        <p:spPr>
          <a:xfrm>
            <a:off x="119074" y="5641538"/>
            <a:ext cx="36523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Photo from: “</a:t>
            </a:r>
            <a:r>
              <a:rPr lang="en-US" sz="15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Smokey the Beaver: beaver‐dammed riparian corridors stay green during wildfire throughout the western United States</a:t>
            </a:r>
            <a:r>
              <a:rPr lang="en-US" sz="1500" dirty="0">
                <a:solidFill>
                  <a:schemeClr val="bg1"/>
                </a:solidFill>
              </a:rPr>
              <a:t>”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87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6624"/>
            <a:ext cx="7611210" cy="1143000"/>
          </a:xfrm>
        </p:spPr>
        <p:txBody>
          <a:bodyPr>
            <a:normAutofit/>
          </a:bodyPr>
          <a:lstStyle/>
          <a:p>
            <a:r>
              <a:rPr lang="en-US" sz="3500"/>
              <a:t>Tougher Ecosystems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55" y="778946"/>
            <a:ext cx="8501001" cy="314324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bg1"/>
                </a:solidFill>
              </a:rPr>
              <a:t>Dams and ponds also help reduce temperatures of water, making riparian areas more suitable for species like salmon.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B5EE8-BD1F-4B26-8DE1-854BB5E9D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887" r="7399" b="3019"/>
          <a:stretch/>
        </p:blipFill>
        <p:spPr>
          <a:xfrm>
            <a:off x="490905" y="1490661"/>
            <a:ext cx="7086600" cy="51762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F90B05-ABF6-4BBE-971A-54142A4C57CE}"/>
              </a:ext>
            </a:extLst>
          </p:cNvPr>
          <p:cNvSpPr txBox="1"/>
          <p:nvPr/>
        </p:nvSpPr>
        <p:spPr>
          <a:xfrm>
            <a:off x="7769597" y="5651297"/>
            <a:ext cx="1306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Photo from:</a:t>
            </a:r>
            <a:r>
              <a:rPr lang="en-US" sz="15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Library of Public Sciences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1BC0B7-91AD-4017-8991-83AAE2960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48113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598C3B-C03E-41F1-948F-5D226AA69442}"/>
              </a:ext>
            </a:extLst>
          </p:cNvPr>
          <p:cNvSpPr txBox="1"/>
          <p:nvPr/>
        </p:nvSpPr>
        <p:spPr>
          <a:xfrm>
            <a:off x="6629400" y="6057900"/>
            <a:ext cx="753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chemeClr val="bg1"/>
                </a:solidFill>
              </a:rPr>
              <a:t>Photo from: </a:t>
            </a:r>
            <a:r>
              <a:rPr lang="en-US" sz="150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 Magazine</a:t>
            </a:r>
            <a:r>
              <a:rPr lang="en-US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3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7D973B-46E5-4F7E-9F8E-867A7C4102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b="392"/>
          <a:stretch/>
        </p:blipFill>
        <p:spPr>
          <a:xfrm>
            <a:off x="0" y="0"/>
            <a:ext cx="9144000" cy="68311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6C2CF8-264F-4CBB-BA5D-B4F108D08548}"/>
              </a:ext>
            </a:extLst>
          </p:cNvPr>
          <p:cNvSpPr/>
          <p:nvPr/>
        </p:nvSpPr>
        <p:spPr>
          <a:xfrm>
            <a:off x="342900" y="285750"/>
            <a:ext cx="2171700" cy="9493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526503-F8C0-4529-9268-A26039C7D57A}"/>
              </a:ext>
            </a:extLst>
          </p:cNvPr>
          <p:cNvSpPr/>
          <p:nvPr/>
        </p:nvSpPr>
        <p:spPr>
          <a:xfrm>
            <a:off x="342900" y="1463675"/>
            <a:ext cx="8058150" cy="15652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AD2B86-416E-4F7F-8828-17D9FA52A0C4}"/>
              </a:ext>
            </a:extLst>
          </p:cNvPr>
          <p:cNvSpPr/>
          <p:nvPr/>
        </p:nvSpPr>
        <p:spPr>
          <a:xfrm>
            <a:off x="426720" y="4857750"/>
            <a:ext cx="5657850" cy="7429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844A5-48F5-42C5-BA56-850C3EBA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91CAED-0DD9-4D6A-BE59-4644D903D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480728"/>
            <a:ext cx="7842613" cy="4743451"/>
          </a:xfrm>
        </p:spPr>
        <p:txBody>
          <a:bodyPr/>
          <a:lstStyle/>
          <a:p>
            <a:r>
              <a:rPr lang="en-US" sz="3000">
                <a:solidFill>
                  <a:schemeClr val="tx1"/>
                </a:solidFill>
              </a:rPr>
              <a:t>First, think of three ways beavers change ecosystems (you can write it down if you want). 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sz="3000">
                <a:solidFill>
                  <a:schemeClr val="tx1"/>
                </a:solidFill>
              </a:rPr>
              <a:t>Then, share with a partner.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2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-228600"/>
            <a:ext cx="6400800" cy="1371600"/>
          </a:xfrm>
        </p:spPr>
        <p:txBody>
          <a:bodyPr>
            <a:normAutofit/>
          </a:bodyPr>
          <a:lstStyle/>
          <a:p>
            <a:r>
              <a:rPr lang="en-US" sz="4000"/>
              <a:t>What is a beaver?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7216D-C5D9-404F-918D-5DC7F9CE555A}"/>
              </a:ext>
            </a:extLst>
          </p:cNvPr>
          <p:cNvSpPr txBox="1"/>
          <p:nvPr/>
        </p:nvSpPr>
        <p:spPr>
          <a:xfrm>
            <a:off x="1200150" y="8001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beaver is a rodent. Other rodents include mice, rats, chipmunks, squirrels, </a:t>
            </a:r>
            <a:r>
              <a:rPr lang="en-US" sz="220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pikas</a:t>
            </a:r>
            <a:r>
              <a:rPr lang="en-US" sz="22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and more.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C4BC0-0BE1-4A05-91E6-0D5662B02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739431"/>
            <a:ext cx="3872936" cy="3379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77B352-0468-4232-B9B8-A5A9DF6A3C84}"/>
              </a:ext>
            </a:extLst>
          </p:cNvPr>
          <p:cNvSpPr txBox="1"/>
          <p:nvPr/>
        </p:nvSpPr>
        <p:spPr>
          <a:xfrm>
            <a:off x="3600450" y="5121714"/>
            <a:ext cx="12001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Northern </a:t>
            </a:r>
            <a:r>
              <a:rPr lang="en-US" sz="130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Pika</a:t>
            </a:r>
            <a:r>
              <a:rPr lang="en-US" sz="13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5B6E2-2AD4-4BBC-A1F5-4EFDEBAE9281}"/>
              </a:ext>
            </a:extLst>
          </p:cNvPr>
          <p:cNvSpPr txBox="1"/>
          <p:nvPr/>
        </p:nvSpPr>
        <p:spPr>
          <a:xfrm>
            <a:off x="1386596" y="5673179"/>
            <a:ext cx="60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But unlike most other rodents, beavers are semi-aquatic, meaning they also live in water.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E84CE-402F-4D93-9742-43B9C09E8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1" b="20718"/>
          <a:stretch/>
        </p:blipFill>
        <p:spPr>
          <a:xfrm>
            <a:off x="0" y="1739431"/>
            <a:ext cx="9144000" cy="3195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D05E87-5EA6-4682-83CC-1E7A2C56BEE2}"/>
              </a:ext>
            </a:extLst>
          </p:cNvPr>
          <p:cNvSpPr txBox="1"/>
          <p:nvPr/>
        </p:nvSpPr>
        <p:spPr>
          <a:xfrm>
            <a:off x="7214794" y="4995457"/>
            <a:ext cx="2343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Photo taken at Northwest Trek Wildlife Park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7772400" cy="1362075"/>
          </a:xfrm>
        </p:spPr>
        <p:txBody>
          <a:bodyPr/>
          <a:lstStyle/>
          <a:p>
            <a:r>
              <a:rPr lang="en-US"/>
              <a:t>Ecosystem engineers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28600"/>
            <a:ext cx="7772400" cy="1500187"/>
          </a:xfrm>
        </p:spPr>
        <p:txBody>
          <a:bodyPr/>
          <a:lstStyle/>
          <a:p>
            <a:r>
              <a:rPr lang="en-US"/>
              <a:t>What’s the first thing you think of when you hear the word, “beaver”?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CD0842C-FC4E-4285-B8F6-59A80393BC4F}"/>
              </a:ext>
            </a:extLst>
          </p:cNvPr>
          <p:cNvSpPr txBox="1">
            <a:spLocks/>
          </p:cNvSpPr>
          <p:nvPr/>
        </p:nvSpPr>
        <p:spPr>
          <a:xfrm>
            <a:off x="285750" y="1828800"/>
            <a:ext cx="7772400" cy="479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Student answers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D90D6-2D27-4F87-8B73-B0F014324F79}"/>
              </a:ext>
            </a:extLst>
          </p:cNvPr>
          <p:cNvSpPr/>
          <p:nvPr/>
        </p:nvSpPr>
        <p:spPr>
          <a:xfrm>
            <a:off x="293370" y="5543550"/>
            <a:ext cx="8809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Beavers are commonly associated with the dams they build. Dams are structures that hold water.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2C14C-0A16-44AE-8377-39A62CAE0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3193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207" y="3490913"/>
            <a:ext cx="9029699" cy="1366837"/>
          </a:xfrm>
        </p:spPr>
        <p:txBody>
          <a:bodyPr anchor="ctr">
            <a:normAutofit/>
          </a:bodyPr>
          <a:lstStyle/>
          <a:p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2241EF2-B0CE-4859-BC25-7476D5D39C3D}"/>
              </a:ext>
            </a:extLst>
          </p:cNvPr>
          <p:cNvSpPr txBox="1">
            <a:spLocks/>
          </p:cNvSpPr>
          <p:nvPr/>
        </p:nvSpPr>
        <p:spPr>
          <a:xfrm>
            <a:off x="329185" y="3988688"/>
            <a:ext cx="8570976" cy="1887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Beavers build dams to create ponds because beavers move more easily in water than on land.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Ponds allow them to escape from predators, and increasing the size of the pond allows them more access to vegetation for foraging around the pond.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2C14C-0A16-44AE-8377-39A62CAE0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3193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4207" y="3490913"/>
            <a:ext cx="9029699" cy="1366837"/>
          </a:xfrm>
        </p:spPr>
        <p:txBody>
          <a:bodyPr anchor="ctr">
            <a:normAutofit/>
          </a:bodyPr>
          <a:lstStyle/>
          <a:p>
            <a:endParaRPr lang="en-US" sz="2200">
              <a:solidFill>
                <a:schemeClr val="bg1"/>
              </a:solidFill>
            </a:endParaRPr>
          </a:p>
          <a:p>
            <a:r>
              <a:rPr lang="en-US" sz="2100" dirty="0">
                <a:solidFill>
                  <a:schemeClr val="bg1"/>
                </a:solidFill>
                <a:latin typeface="Ebrima"/>
                <a:ea typeface="Ebrima"/>
                <a:cs typeface="Ebrima"/>
              </a:rPr>
              <a:t>Because of their building abilities, beavers are commonly referred to as “ecosystem engineers”.</a:t>
            </a:r>
          </a:p>
          <a:p>
            <a:pPr marL="0" indent="0">
              <a:buNone/>
            </a:pPr>
            <a:endParaRPr lang="en-US" sz="160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2241EF2-B0CE-4859-BC25-7476D5D39C3D}"/>
              </a:ext>
            </a:extLst>
          </p:cNvPr>
          <p:cNvSpPr txBox="1">
            <a:spLocks/>
          </p:cNvSpPr>
          <p:nvPr/>
        </p:nvSpPr>
        <p:spPr>
          <a:xfrm>
            <a:off x="114301" y="4857750"/>
            <a:ext cx="9029699" cy="15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>
                <a:solidFill>
                  <a:schemeClr val="bg1"/>
                </a:solidFill>
              </a:rPr>
              <a:t>Beaver dams alter ecosystems by raising water levels and creating wetlands. </a:t>
            </a:r>
          </a:p>
          <a:p>
            <a:pPr>
              <a:lnSpc>
                <a:spcPct val="150000"/>
              </a:lnSpc>
            </a:pPr>
            <a:r>
              <a:rPr lang="en-US" sz="2100">
                <a:solidFill>
                  <a:schemeClr val="bg1"/>
                </a:solidFill>
              </a:rPr>
              <a:t>Beavers create their own habitat, and habitat for many other species! </a:t>
            </a:r>
          </a:p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/>
              <a:t>Beaver Dams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594" y="1143002"/>
            <a:ext cx="8514806" cy="914401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1"/>
                </a:solidFill>
              </a:rPr>
              <a:t>Beaver dams are built from mud, sticks, small trees, grasses, and leaf litter. 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9478D6-85A9-4225-9E99-9E52AFFD4467}"/>
              </a:ext>
            </a:extLst>
          </p:cNvPr>
          <p:cNvSpPr txBox="1">
            <a:spLocks/>
          </p:cNvSpPr>
          <p:nvPr/>
        </p:nvSpPr>
        <p:spPr>
          <a:xfrm>
            <a:off x="314597" y="2228850"/>
            <a:ext cx="8514806" cy="91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73152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Let’s watch how they build now</a:t>
            </a:r>
            <a:r>
              <a:rPr lang="en-US">
                <a:solidFill>
                  <a:schemeClr val="accent1"/>
                </a:solidFill>
              </a:rPr>
              <a:t>! 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/>
              <a:t>Beaver Dams</a:t>
            </a:r>
            <a:endParaRPr lang="en-US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But why are these dams important? Here are just a few reasons:</a:t>
            </a: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Dams slow streams and rivers while also </a:t>
            </a:r>
            <a:r>
              <a:rPr lang="en-US" sz="2800" b="1">
                <a:solidFill>
                  <a:schemeClr val="bg1"/>
                </a:solidFill>
              </a:rPr>
              <a:t>creating ponds</a:t>
            </a:r>
            <a:r>
              <a:rPr lang="en-US" sz="2800">
                <a:solidFill>
                  <a:schemeClr val="bg1"/>
                </a:solidFill>
              </a:rPr>
              <a:t> that slowly release water during hot summer months when stream flows are low. </a:t>
            </a: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This allows for better habitat for aquatic (water) species such as fish, amphibians, invertebrates, birds, and plants to live year-round. </a:t>
            </a:r>
          </a:p>
          <a:p>
            <a:pPr marL="0" indent="0">
              <a:buNone/>
            </a:pPr>
            <a:endParaRPr lang="en-US" sz="280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Dams help increase ground water and increase riparian (river/stream) habitat.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A54363-496B-4C1C-97F3-6D93A06B2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8262707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DEF34-DFE7-40D7-81A2-970706C77B79}"/>
              </a:ext>
            </a:extLst>
          </p:cNvPr>
          <p:cNvSpPr txBox="1"/>
          <p:nvPr/>
        </p:nvSpPr>
        <p:spPr>
          <a:xfrm>
            <a:off x="228600" y="4284525"/>
            <a:ext cx="8197353" cy="164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3800" dirty="0">
                <a:latin typeface="Ebrima"/>
                <a:ea typeface="Ebrima"/>
                <a:cs typeface="Ebrima"/>
              </a:rPr>
              <a:t>After dams are built and a pond is created, beaver will then build a lodge. Lodges are where beavers sleep and raise young. Lodges, like dams, are made of mud, sticks, and other nearby materials. </a:t>
            </a:r>
            <a:endParaRPr lang="en-US" sz="38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B0F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Ebrima"/>
                <a:ea typeface="Ebrima"/>
                <a:cs typeface="Ebri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Let’s learn more</a:t>
            </a:r>
            <a:endParaRPr lang="en-US" sz="3600">
              <a:latin typeface="Ebrima"/>
              <a:ea typeface="Ebrima"/>
              <a:cs typeface="Ebrima"/>
            </a:endParaRPr>
          </a:p>
        </p:txBody>
      </p:sp>
    </p:spTree>
    <p:extLst>
      <p:ext uri="{BB962C8B-B14F-4D97-AF65-F5344CB8AC3E}">
        <p14:creationId xmlns:p14="http://schemas.microsoft.com/office/powerpoint/2010/main" val="114828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F01DE-E0CC-44E4-9D58-8FE6D2D4D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6" b="124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CDEF34-DFE7-40D7-81A2-970706C77B79}"/>
              </a:ext>
            </a:extLst>
          </p:cNvPr>
          <p:cNvSpPr txBox="1"/>
          <p:nvPr/>
        </p:nvSpPr>
        <p:spPr>
          <a:xfrm>
            <a:off x="990600" y="3752850"/>
            <a:ext cx="779144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Beavers continue to work on their dams and lodges throughout their life.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Like true engineers, they spend a lot of time to maintain these structures once they are built.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Even with all their hard work, sometimes their dams fail. </a:t>
            </a:r>
          </a:p>
        </p:txBody>
      </p:sp>
    </p:spTree>
    <p:extLst>
      <p:ext uri="{BB962C8B-B14F-4D97-AF65-F5344CB8AC3E}">
        <p14:creationId xmlns:p14="http://schemas.microsoft.com/office/powerpoint/2010/main" val="21345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vers, Nature's Engineers.potx" id="{5074A0F9-DE2F-4D98-BC4E-A420B221E306}" vid="{B76BBE90-3E6A-4FC8-8E34-8BE8FDED91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9833A0B4B04438C25ACF1E299B223" ma:contentTypeVersion="7" ma:contentTypeDescription="Create a new document." ma:contentTypeScope="" ma:versionID="6d12caa236200baa84309c5928fa5098">
  <xsd:schema xmlns:xsd="http://www.w3.org/2001/XMLSchema" xmlns:xs="http://www.w3.org/2001/XMLSchema" xmlns:p="http://schemas.microsoft.com/office/2006/metadata/properties" xmlns:ns2="866dbdf0-8bd1-4f93-ab72-906b2cedab70" targetNamespace="http://schemas.microsoft.com/office/2006/metadata/properties" ma:root="true" ma:fieldsID="15abced440da934380291db795da4f8c" ns2:_="">
    <xsd:import namespace="866dbdf0-8bd1-4f93-ab72-906b2ceda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dbdf0-8bd1-4f93-ab72-906b2ceda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E647F1A-BF02-4520-96E2-512853620F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B29703-B5A2-4E86-9180-646C5BBF5D7A}">
  <ds:schemaRefs>
    <ds:schemaRef ds:uri="866dbdf0-8bd1-4f93-ab72-906b2cedab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B02CE9-C842-4364-B4B7-D0E6570675C7}">
  <ds:schemaRefs>
    <ds:schemaRef ds:uri="866dbdf0-8bd1-4f93-ab72-906b2cedab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826</Words>
  <Application>Microsoft Office PowerPoint</Application>
  <PresentationFormat>On-screen Show (4:3)</PresentationFormat>
  <Paragraphs>80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Ebrima</vt:lpstr>
      <vt:lpstr>Roboto Slab</vt:lpstr>
      <vt:lpstr>Rockwell</vt:lpstr>
      <vt:lpstr>Office Theme</vt:lpstr>
      <vt:lpstr>Beavers, Nature’s Engineers</vt:lpstr>
      <vt:lpstr>What is a beaver?</vt:lpstr>
      <vt:lpstr>Ecosystem engineers</vt:lpstr>
      <vt:lpstr>PowerPoint Presentation</vt:lpstr>
      <vt:lpstr>PowerPoint Presentation</vt:lpstr>
      <vt:lpstr>Beaver Dams</vt:lpstr>
      <vt:lpstr>Beaver Dams</vt:lpstr>
      <vt:lpstr>PowerPoint Presentation</vt:lpstr>
      <vt:lpstr>PowerPoint Presentation</vt:lpstr>
      <vt:lpstr>Beaver Ponds</vt:lpstr>
      <vt:lpstr>Tougher Ecosystems </vt:lpstr>
      <vt:lpstr>Tougher Ecosystems </vt:lpstr>
      <vt:lpstr>PowerPoint Presentation</vt:lpstr>
      <vt:lpstr>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Beavers, Nature’s Engineers</dc:title>
  <dc:creator>Althauser, Leia J (DFW)</dc:creator>
  <cp:lastModifiedBy>Althauser, Leia J (DFW)</cp:lastModifiedBy>
  <cp:revision>19</cp:revision>
  <dcterms:created xsi:type="dcterms:W3CDTF">2021-01-25T22:12:40Z</dcterms:created>
  <dcterms:modified xsi:type="dcterms:W3CDTF">2021-03-16T16:55:05Z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0x010100D179833A0B4B04438C25ACF1E299B223</vt:lpwstr>
  </property>
</Properties>
</file>