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457" r:id="rId5"/>
    <p:sldId id="483" r:id="rId6"/>
    <p:sldId id="485" r:id="rId7"/>
    <p:sldId id="484" r:id="rId8"/>
    <p:sldId id="499" r:id="rId9"/>
    <p:sldId id="486" r:id="rId10"/>
    <p:sldId id="500" r:id="rId11"/>
    <p:sldId id="487" r:id="rId12"/>
    <p:sldId id="488" r:id="rId13"/>
    <p:sldId id="470" r:id="rId14"/>
    <p:sldId id="489" r:id="rId15"/>
    <p:sldId id="491" r:id="rId16"/>
    <p:sldId id="492" r:id="rId17"/>
    <p:sldId id="493" r:id="rId18"/>
    <p:sldId id="494" r:id="rId19"/>
    <p:sldId id="495" r:id="rId20"/>
    <p:sldId id="520" r:id="rId21"/>
    <p:sldId id="4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40A624-BB5C-4019-8D4E-364C72FC4E15}">
          <p14:sldIdLst>
            <p14:sldId id="457"/>
          </p14:sldIdLst>
        </p14:section>
        <p14:section name="Lesson 2, Part 1" id="{BECCC535-A8CA-4A9D-9BAC-E1CCBBF9ADCF}">
          <p14:sldIdLst>
            <p14:sldId id="483"/>
            <p14:sldId id="485"/>
          </p14:sldIdLst>
        </p14:section>
        <p14:section name="Lesson 2, Part 2" id="{00AEE7B2-79DF-488A-9B46-A626B02564B1}">
          <p14:sldIdLst>
            <p14:sldId id="484"/>
            <p14:sldId id="499"/>
            <p14:sldId id="486"/>
            <p14:sldId id="500"/>
            <p14:sldId id="487"/>
            <p14:sldId id="488"/>
            <p14:sldId id="470"/>
          </p14:sldIdLst>
        </p14:section>
        <p14:section name="Lesson 3, Part 1" id="{7F012586-6F78-4D89-9F48-4BA889F25CC1}">
          <p14:sldIdLst>
            <p14:sldId id="489"/>
            <p14:sldId id="491"/>
          </p14:sldIdLst>
        </p14:section>
        <p14:section name="Lesson 3, Part 2" id="{92CCFE1B-904D-4451-BAF8-09974301280E}">
          <p14:sldIdLst>
            <p14:sldId id="492"/>
            <p14:sldId id="493"/>
            <p14:sldId id="494"/>
            <p14:sldId id="495"/>
          </p14:sldIdLst>
        </p14:section>
        <p14:section name="Lesson 3, Part 3" id="{D77A9F19-C4CF-43CF-B71D-B101A8ADA278}">
          <p14:sldIdLst>
            <p14:sldId id="520"/>
            <p14:sldId id="4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6BB94C-49C0-69AB-ED95-4C3E2805B2C9}" name="Walker, Lindsay A (DFW)" initials="W(" userId="S::lindsay.walker@dfw.wa.gov::b69e52cb-1f77-4b8f-9350-6554ccbc694e" providerId="AD"/>
  <p188:author id="{D1436C4D-D9EA-8022-F3FF-824D2597835F}" name="Eckenrod, Autumn M (DFW)" initials="AE" userId="S::Autumn.Eckenrod@dfw.wa.gov::32cb3083-a8a9-4483-a032-644cff855dc3" providerId="AD"/>
  <p188:author id="{F48EE65A-7AC3-D239-2781-9F2AC802757B}" name="Walker, Lindsay A (DFW)" initials="LW" userId="S::Lindsay.Walker@dfw.wa.gov::b69e52cb-1f77-4b8f-9350-6554ccbc694e" providerId="AD"/>
  <p188:author id="{833385C8-AE14-E180-6E7E-DBF1F3C48DB9}" name="Blomker, Rachel A (DFW)" initials="B(" userId="S::rachel.blomker@dfw.wa.gov::817ef989-4f04-4ea5-8348-0b4562561095" providerId="AD"/>
  <p188:author id="{507EB4D7-25B6-6B85-9290-F95130246F2E}" name="Couch, Eryn (DFW)" initials="C(" userId="S::eryn.couch@dfw.wa.gov::6628dc54-d9a5-4187-8a46-71485c065632" providerId="AD"/>
  <p188:author id="{DCBB07DC-9E44-AA92-C39B-18FE8A26D185}" name="Hart, Alison L (DFW)" initials="AH" userId="Hart, Alison L (DFW)" providerId="None"/>
  <p188:author id="{7DAD1EE5-1B1A-5D08-6A3B-676C9268B089}" name="Althauser, Leia J (DFW)" initials="A(" userId="S::leia.althauser@dfw.wa.gov::2503323c-6ace-4802-b9cc-5c9d65b327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26B"/>
    <a:srgbClr val="92D2D8"/>
    <a:srgbClr val="007B55"/>
    <a:srgbClr val="F15D44"/>
    <a:srgbClr val="5A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63ED4-3F91-4F16-8DE9-26FC14DA454B}" v="4" dt="2025-06-12T15:21:09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08" autoAdjust="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kenrod, Autumn M (DFW)" userId="32cb3083-a8a9-4483-a032-644cff855dc3" providerId="ADAL" clId="{2A763ED4-3F91-4F16-8DE9-26FC14DA454B}"/>
    <pc:docChg chg="delSld delSection modSection">
      <pc:chgData name="Eckenrod, Autumn M (DFW)" userId="32cb3083-a8a9-4483-a032-644cff855dc3" providerId="ADAL" clId="{2A763ED4-3F91-4F16-8DE9-26FC14DA454B}" dt="2025-06-12T14:55:16.874" v="2" actId="47"/>
      <pc:docMkLst>
        <pc:docMk/>
      </pc:docMkLst>
      <pc:sldChg chg="del">
        <pc:chgData name="Eckenrod, Autumn M (DFW)" userId="32cb3083-a8a9-4483-a032-644cff855dc3" providerId="ADAL" clId="{2A763ED4-3F91-4F16-8DE9-26FC14DA454B}" dt="2025-06-12T14:55:12.374" v="0" actId="47"/>
        <pc:sldMkLst>
          <pc:docMk/>
          <pc:sldMk cId="3951804682" sldId="489"/>
        </pc:sldMkLst>
      </pc:sldChg>
      <pc:sldChg chg="del">
        <pc:chgData name="Eckenrod, Autumn M (DFW)" userId="32cb3083-a8a9-4483-a032-644cff855dc3" providerId="ADAL" clId="{2A763ED4-3F91-4F16-8DE9-26FC14DA454B}" dt="2025-06-12T14:55:12.374" v="0" actId="47"/>
        <pc:sldMkLst>
          <pc:docMk/>
          <pc:sldMk cId="572201710" sldId="491"/>
        </pc:sldMkLst>
      </pc:sldChg>
      <pc:sldChg chg="del">
        <pc:chgData name="Eckenrod, Autumn M (DFW)" userId="32cb3083-a8a9-4483-a032-644cff855dc3" providerId="ADAL" clId="{2A763ED4-3F91-4F16-8DE9-26FC14DA454B}" dt="2025-06-12T14:55:14.180" v="1" actId="47"/>
        <pc:sldMkLst>
          <pc:docMk/>
          <pc:sldMk cId="3150780874" sldId="492"/>
        </pc:sldMkLst>
      </pc:sldChg>
      <pc:sldChg chg="del">
        <pc:chgData name="Eckenrod, Autumn M (DFW)" userId="32cb3083-a8a9-4483-a032-644cff855dc3" providerId="ADAL" clId="{2A763ED4-3F91-4F16-8DE9-26FC14DA454B}" dt="2025-06-12T14:55:14.180" v="1" actId="47"/>
        <pc:sldMkLst>
          <pc:docMk/>
          <pc:sldMk cId="1377817421" sldId="493"/>
        </pc:sldMkLst>
      </pc:sldChg>
      <pc:sldChg chg="del">
        <pc:chgData name="Eckenrod, Autumn M (DFW)" userId="32cb3083-a8a9-4483-a032-644cff855dc3" providerId="ADAL" clId="{2A763ED4-3F91-4F16-8DE9-26FC14DA454B}" dt="2025-06-12T14:55:14.180" v="1" actId="47"/>
        <pc:sldMkLst>
          <pc:docMk/>
          <pc:sldMk cId="219027229" sldId="494"/>
        </pc:sldMkLst>
      </pc:sldChg>
      <pc:sldChg chg="del">
        <pc:chgData name="Eckenrod, Autumn M (DFW)" userId="32cb3083-a8a9-4483-a032-644cff855dc3" providerId="ADAL" clId="{2A763ED4-3F91-4F16-8DE9-26FC14DA454B}" dt="2025-06-12T14:55:14.180" v="1" actId="47"/>
        <pc:sldMkLst>
          <pc:docMk/>
          <pc:sldMk cId="2188756139" sldId="495"/>
        </pc:sldMkLst>
      </pc:sldChg>
      <pc:sldChg chg="del">
        <pc:chgData name="Eckenrod, Autumn M (DFW)" userId="32cb3083-a8a9-4483-a032-644cff855dc3" providerId="ADAL" clId="{2A763ED4-3F91-4F16-8DE9-26FC14DA454B}" dt="2025-06-12T14:55:16.874" v="2" actId="47"/>
        <pc:sldMkLst>
          <pc:docMk/>
          <pc:sldMk cId="2731621069" sldId="496"/>
        </pc:sldMkLst>
      </pc:sldChg>
      <pc:sldChg chg="del">
        <pc:chgData name="Eckenrod, Autumn M (DFW)" userId="32cb3083-a8a9-4483-a032-644cff855dc3" providerId="ADAL" clId="{2A763ED4-3F91-4F16-8DE9-26FC14DA454B}" dt="2025-06-12T14:55:16.874" v="2" actId="47"/>
        <pc:sldMkLst>
          <pc:docMk/>
          <pc:sldMk cId="2986360055" sldId="5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09FEE8-815C-9F09-84E1-59C2DBCAC0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08CE1-7C1C-D566-D628-3E61F2FFFE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1D058-9860-4C37-9D21-AC6EFE975A4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3D8D6-66E1-4233-947C-6DCAC93824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51885-49A3-9397-8220-7D6CCC81D7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AD10-440F-40BF-A94A-4B961E111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0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D4276-23B6-46B5-BED7-2FA275B80CF4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E62AE-DD5C-40E0-A205-3A30F0CEB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4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layout for relationships in habitats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video at 2:19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0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9B20E8-EE02-1820-5544-18085A336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A5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C7EB52-0C9C-F1C6-B091-BF552223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35CD5F-D907-C543-D46B-BA1D02F018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180065" y="3645260"/>
            <a:ext cx="7831869" cy="1551490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5A594D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Title, Program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DCAE3D6-58BB-7007-2D20-F62175271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3353" y="5314966"/>
            <a:ext cx="2145293" cy="11996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BDC616-847B-BDDA-D087-1397910D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0"/>
            <a:ext cx="12192000" cy="76200"/>
          </a:xfrm>
          <a:prstGeom prst="rect">
            <a:avLst/>
          </a:prstGeom>
          <a:solidFill>
            <a:srgbClr val="9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6502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439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09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A1D25-616A-2E72-CA3C-B2145EF9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C4A7-CCE3-4B4D-A673-B2C81D90637A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BF83F-92F4-5BC1-A042-93FCA024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298B1-C0DA-E6D1-DFE5-AA53EBAB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A6F3-46F2-4343-B0F4-4B8669C54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223C-7F0A-2B3D-E032-CE7BCB5B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E23B4-B448-63C8-D87E-F3B7E801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B939D-E191-D3DF-6C32-D0D5A3B98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8A608-F6C0-354A-6381-C5CDFEF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4EE0F-013E-43B2-A963-432DE0970AEB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3E867-0D9F-4788-D279-618AEE9E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6FA4A-E1E7-DEBA-B4BE-9896CFF9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C21-564D-4C97-937D-E65FDE47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9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CA12-FCF0-C68F-D3CE-F7D64622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C8FC-9D99-2B08-8E77-74B320BD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D7456-7AEA-DFC0-672A-D79105733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2EDD8-CF48-893E-8A8F-91D1D7E54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9F0670-2E2B-BA74-71A6-604AAD60B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71D8C-185F-7EB3-737A-85A309D6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C4A7-CCE3-4B4D-A673-B2C81D90637A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1148D-8253-735A-31FD-5F9A0EEB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61AF8-C8A4-80F1-EFBA-9FA858D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A6F3-46F2-4343-B0F4-4B8669C54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31443-4BAF-A624-C348-6ABCE5F5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AEBB8A-5F07-AAF3-2E74-B640CE9A3D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4800" y="2667000"/>
            <a:ext cx="8534400" cy="13716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BFBA1-44DB-AF22-0306-2F799446F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94" y="2543175"/>
            <a:ext cx="1281906" cy="1619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E36C2-37B7-77C8-A2C8-8CEB145669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rgbClr val="5A594D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rgbClr val="5A594D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8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687948-4D2F-57CF-C228-5BD687C9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09C125-C78B-1E7C-9B80-02C0025D15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2519E8-CEBF-D73C-75F5-F992DC2B96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EE575BB-B8AD-3961-7DC1-7A99C084F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9C2614-C120-DE70-9364-4FE58CE3B8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212" y="1143000"/>
            <a:ext cx="10989187" cy="48006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1pPr>
            <a:lvl2pPr marL="365760" indent="-274320">
              <a:defRPr sz="28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2pPr>
            <a:lvl3pPr marL="640080" indent="-182880">
              <a:defRPr sz="24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3pPr>
            <a:lvl4pPr marL="100584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4pPr>
            <a:lvl5pPr marL="118872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7A3E6-A8D9-A61B-AD99-077560177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E51DA3-5135-68FE-C33C-DE98F42D5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C714A-E925-8EA8-C39B-E61BE08F025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8609" y="1156914"/>
            <a:ext cx="5403791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e Image or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584567-5C82-5AF2-16CA-CC5F6B47E87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1160092"/>
            <a:ext cx="5403790" cy="43072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943B9D-1DE3-3E5F-C3F7-356B4EE5C2F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78610" y="5637498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6A8D98D-32F0-3856-8ECD-C7676C4ED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601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D12262-081C-F343-CB0B-2EF83F9B63C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F8F39-9023-8D9C-C875-114F54DEB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8610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hree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8536B0-08A2-DB4F-63ED-D36260041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37298"/>
            <a:ext cx="3458197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DC8034-E799-9636-AF90-FB2577D8242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358707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C55FA-2313-B583-EC02-5AACB520C42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58707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07813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F2935-7B5A-3650-C578-EBD3489C18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07813" y="5789638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our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720FB-C949-3605-A8FD-1E087BC21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75636"/>
            <a:ext cx="2458850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A1FA4D-8E9A-32ED-BB2B-2458E852294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454417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1242B-AA97-4D77-BDE3-9A0D9967312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54417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3B4FD5-AD0F-C1F4-9EEE-88FF9FA34B3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7274" y="2563173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1CD70C-55F1-A628-07B0-34F93B7BD04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327274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11896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3CF104B-64F4-96D7-0889-9B1A1B6B5F4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111896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A60C347-0F02-8ABE-9C0A-2414CF30D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B263469-5CF0-30FF-09BE-DBD3C2AEB57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93213" y="1160092"/>
            <a:ext cx="10989187" cy="44966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919D3-A039-50AE-CBD9-89F458D53ED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10972799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5208B-6EC7-23B8-8646-0B92A3FA3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C46A72-B502-6814-2E8D-A1A9EFAFCD24}"/>
                </a:ext>
              </a:extLst>
            </p:cNvPr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5DCEC6-0F8C-5541-7442-C093800C3015}"/>
                </a:ext>
              </a:extLst>
            </p:cNvPr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4910A2-E75A-A0F3-12FA-C7B33827BFF5}"/>
              </a:ext>
            </a:extLst>
          </p:cNvPr>
          <p:cNvSpPr txBox="1"/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0C22ED-5F80-CEFE-BB25-C337EB274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8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6BB33-DB2B-91D3-D089-F85266D2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A2DB-9F95-64AA-F96F-279EB0EF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2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8" r:id="rId5"/>
    <p:sldLayoutId id="2147483656" r:id="rId6"/>
    <p:sldLayoutId id="2147483659" r:id="rId7"/>
    <p:sldLayoutId id="2147483660" r:id="rId8"/>
    <p:sldLayoutId id="2147483654" r:id="rId9"/>
    <p:sldLayoutId id="2147483682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B55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CH-u6z6_tM?feature=oembed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BSAb24Qpc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u8UHAZvg1k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4dQIIcJZ68c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-KIYVGXT1lA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B3r8A1ZVLA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fN6oEv-f0Y?feature=oembed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Get Wild with WDFW!</a:t>
            </a:r>
            <a:br>
              <a:rPr lang="en-US" sz="5400" dirty="0"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Biodiversity and Pollinators</a:t>
            </a:r>
            <a:endParaRPr dirty="0"/>
          </a:p>
        </p:txBody>
      </p:sp>
      <p:pic>
        <p:nvPicPr>
          <p:cNvPr id="142" name="Google Shape;1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925" y="4867400"/>
            <a:ext cx="1990600" cy="1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A Garden Habitat">
            <a:hlinkClick r:id="" action="ppaction://media"/>
            <a:extLst>
              <a:ext uri="{FF2B5EF4-FFF2-40B4-BE49-F238E27FC236}">
                <a16:creationId xmlns:a16="http://schemas.microsoft.com/office/drawing/2014/main" id="{E4278BC3-F73E-9913-8BD0-27E7B1D920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50A2-A429-6562-BFA9-FE149FA057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Lesson 3: Relationships in habitats</a:t>
            </a:r>
            <a:br>
              <a:rPr lang="en-US"/>
            </a:br>
            <a:r>
              <a:rPr lang="en-US">
                <a:latin typeface="Segoe UI"/>
                <a:ea typeface="Roboto Slab"/>
                <a:cs typeface="Segoe UI"/>
              </a:rPr>
              <a:t>Seed dispersal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FFC7E-575B-A88C-7688-A03FE15C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90" y="4793490"/>
            <a:ext cx="199356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0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Foodwise Kids: What Plant Parts Do We Eat?">
            <a:hlinkClick r:id="" action="ppaction://media"/>
            <a:extLst>
              <a:ext uri="{FF2B5EF4-FFF2-40B4-BE49-F238E27FC236}">
                <a16:creationId xmlns:a16="http://schemas.microsoft.com/office/drawing/2014/main" id="{68BDE6A6-7126-5211-63E1-F760BA27017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8122" y="249621"/>
            <a:ext cx="10015756" cy="56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BFD79-DD67-740A-8ED9-3D2B0E8F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A fruit is a suitcase for seeds </a:t>
            </a:r>
          </a:p>
        </p:txBody>
      </p:sp>
      <p:pic>
        <p:nvPicPr>
          <p:cNvPr id="4" name="Online Media 3" title="A Fruit is a Suitcase for Seeds by Jean Richards">
            <a:hlinkClick r:id="" action="ppaction://media"/>
            <a:extLst>
              <a:ext uri="{FF2B5EF4-FFF2-40B4-BE49-F238E27FC236}">
                <a16:creationId xmlns:a16="http://schemas.microsoft.com/office/drawing/2014/main" id="{AB86AB78-0374-F5C2-4960-3676A80ADD9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55F0-1462-6BFA-C451-DCD2DFD9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Seeds move</a:t>
            </a:r>
            <a:endParaRPr lang="en-US" dirty="0"/>
          </a:p>
        </p:txBody>
      </p:sp>
      <p:pic>
        <p:nvPicPr>
          <p:cNvPr id="4" name="Online Media 3" title="Seeds move! - a read out loud story book">
            <a:hlinkClick r:id="" action="ppaction://media"/>
            <a:extLst>
              <a:ext uri="{FF2B5EF4-FFF2-40B4-BE49-F238E27FC236}">
                <a16:creationId xmlns:a16="http://schemas.microsoft.com/office/drawing/2014/main" id="{0D2ACE99-95A2-5818-78CE-B1917C7DA7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7D5D-0256-1288-58E3-E73E577B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Seed dispersal </a:t>
            </a:r>
          </a:p>
        </p:txBody>
      </p:sp>
      <p:pic>
        <p:nvPicPr>
          <p:cNvPr id="4" name="Online Media 3" title="Seed Dispersal">
            <a:hlinkClick r:id="" action="ppaction://media"/>
            <a:extLst>
              <a:ext uri="{FF2B5EF4-FFF2-40B4-BE49-F238E27FC236}">
                <a16:creationId xmlns:a16="http://schemas.microsoft.com/office/drawing/2014/main" id="{025656E0-955A-ACCB-FBA2-F726AC22F76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6724-97FD-5D53-1B82-ACCD2D8E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Seed dispersal: Ants and trillium flowers</a:t>
            </a:r>
          </a:p>
        </p:txBody>
      </p:sp>
      <p:pic>
        <p:nvPicPr>
          <p:cNvPr id="4" name="Online Media 3" title="The Amazing Ant-Plant Partnership: How Ants Help Plants Spread Their Seeds!&quot;">
            <a:hlinkClick r:id="" action="ppaction://media"/>
            <a:extLst>
              <a:ext uri="{FF2B5EF4-FFF2-40B4-BE49-F238E27FC236}">
                <a16:creationId xmlns:a16="http://schemas.microsoft.com/office/drawing/2014/main" id="{E3384A86-D4A1-144B-ECBA-66B335FF5F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0304-CF38-42AE-B38D-1E47CE20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Seed dispersal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58B34D-733F-B1A7-EE46-05AB3A914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727" y="1827127"/>
            <a:ext cx="4968671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60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978F-83BB-1C63-24EF-32461199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that move by attachment </a:t>
            </a:r>
          </a:p>
        </p:txBody>
      </p:sp>
      <p:pic>
        <p:nvPicPr>
          <p:cNvPr id="4" name="Online Media 3" title="Animal Attachment Seed Dispersal">
            <a:hlinkClick r:id="" action="ppaction://media"/>
            <a:extLst>
              <a:ext uri="{FF2B5EF4-FFF2-40B4-BE49-F238E27FC236}">
                <a16:creationId xmlns:a16="http://schemas.microsoft.com/office/drawing/2014/main" id="{7D79F5F2-00FA-4CCC-EC4A-8DC27330AE0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440BA-D7E2-BAA4-E78D-C4DD34FB6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Lesson 2: Relationships in habitats</a:t>
            </a:r>
            <a:br>
              <a:rPr lang="en-US" dirty="0"/>
            </a:br>
            <a:r>
              <a:rPr lang="en-US">
                <a:latin typeface="Segoe UI"/>
                <a:ea typeface="Roboto Slab"/>
                <a:cs typeface="Segoe UI"/>
              </a:rPr>
              <a:t>How do plants help animals?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DA1F6-CD3C-D603-26B5-7C29A3F8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31" y="80949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D6C58-3E95-D85B-E5C8-A2F01CE287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 b="50000"/>
          <a:stretch/>
        </p:blipFill>
        <p:spPr>
          <a:xfrm>
            <a:off x="745914" y="141969"/>
            <a:ext cx="2049313" cy="1757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AC0DB-4C2E-413D-BA25-610BB8870C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b="50000"/>
          <a:stretch/>
        </p:blipFill>
        <p:spPr>
          <a:xfrm>
            <a:off x="3715407" y="87788"/>
            <a:ext cx="2175642" cy="1866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E3368-36A3-39DA-BC29-D738808A6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50000"/>
          <a:stretch/>
        </p:blipFill>
        <p:spPr>
          <a:xfrm>
            <a:off x="5766292" y="5019603"/>
            <a:ext cx="2175641" cy="1866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B7C40-203B-F774-6EBF-A55E7E483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50000"/>
          <a:stretch/>
        </p:blipFill>
        <p:spPr>
          <a:xfrm>
            <a:off x="3202226" y="5012358"/>
            <a:ext cx="2049312" cy="1757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C0448-1ABE-4088-2CB3-BAF94A7400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878" r="50000"/>
          <a:stretch/>
        </p:blipFill>
        <p:spPr>
          <a:xfrm>
            <a:off x="638159" y="4478684"/>
            <a:ext cx="2049313" cy="1731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DC301-658E-C945-E1D7-744E0A71A3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66878"/>
          <a:stretch/>
        </p:blipFill>
        <p:spPr>
          <a:xfrm>
            <a:off x="8940643" y="4901005"/>
            <a:ext cx="2175641" cy="1838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5250A-C7FB-1AFC-48E9-3998FEF8F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677" t="33124" b="33121"/>
          <a:stretch/>
        </p:blipFill>
        <p:spPr>
          <a:xfrm>
            <a:off x="9643050" y="343721"/>
            <a:ext cx="2175642" cy="1861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1645B-8D41-62E8-F67F-F5D3F402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124" r="49677" b="33121"/>
          <a:stretch/>
        </p:blipFill>
        <p:spPr>
          <a:xfrm>
            <a:off x="133662" y="2205228"/>
            <a:ext cx="2300167" cy="1968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C3CE9-8428-5E4C-BD86-66C3CB776A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60" b="66878"/>
          <a:stretch/>
        </p:blipFill>
        <p:spPr>
          <a:xfrm>
            <a:off x="6727381" y="87788"/>
            <a:ext cx="2300167" cy="1953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6CE3E9-A798-583B-79F0-025E7F07C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266"/>
          <a:stretch/>
        </p:blipFill>
        <p:spPr>
          <a:xfrm>
            <a:off x="9891833" y="2669969"/>
            <a:ext cx="2300167" cy="1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e on thistle">
            <a:hlinkClick r:id="" action="ppaction://media"/>
            <a:extLst>
              <a:ext uri="{FF2B5EF4-FFF2-40B4-BE49-F238E27FC236}">
                <a16:creationId xmlns:a16="http://schemas.microsoft.com/office/drawing/2014/main" id="{F91E0404-F083-E42B-C3FA-DC244204A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178" y="1143000"/>
            <a:ext cx="8229255" cy="46318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F5C6CBD-D6F6-1E44-4988-F17FC373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 </a:t>
            </a:r>
          </a:p>
        </p:txBody>
      </p:sp>
    </p:spTree>
    <p:extLst>
      <p:ext uri="{BB962C8B-B14F-4D97-AF65-F5344CB8AC3E}">
        <p14:creationId xmlns:p14="http://schemas.microsoft.com/office/powerpoint/2010/main" val="9641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C337-AB4E-A880-C27B-19DE0C54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 </a:t>
            </a:r>
          </a:p>
        </p:txBody>
      </p:sp>
      <p:pic>
        <p:nvPicPr>
          <p:cNvPr id="4" name="AdobeStock_555739842">
            <a:hlinkClick r:id="" action="ppaction://media"/>
            <a:extLst>
              <a:ext uri="{FF2B5EF4-FFF2-40B4-BE49-F238E27FC236}">
                <a16:creationId xmlns:a16="http://schemas.microsoft.com/office/drawing/2014/main" id="{196823FB-846F-F93F-3A06-9EF8B78972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214" y="274638"/>
            <a:ext cx="3422486" cy="6084418"/>
          </a:xfrm>
        </p:spPr>
      </p:pic>
    </p:spTree>
    <p:extLst>
      <p:ext uri="{BB962C8B-B14F-4D97-AF65-F5344CB8AC3E}">
        <p14:creationId xmlns:p14="http://schemas.microsoft.com/office/powerpoint/2010/main" val="32574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B7347C-3348-0CD0-407D-E676339A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</a:t>
            </a:r>
            <a:endParaRPr lang="en-US" dirty="0"/>
          </a:p>
        </p:txBody>
      </p:sp>
      <p:pic>
        <p:nvPicPr>
          <p:cNvPr id="5" name="butterfly">
            <a:hlinkClick r:id="" action="ppaction://media"/>
            <a:extLst>
              <a:ext uri="{FF2B5EF4-FFF2-40B4-BE49-F238E27FC236}">
                <a16:creationId xmlns:a16="http://schemas.microsoft.com/office/drawing/2014/main" id="{5C976E4B-874F-0F64-98B0-DC61F78940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307" y="1244527"/>
            <a:ext cx="8228997" cy="4631850"/>
          </a:xfrm>
        </p:spPr>
      </p:pic>
    </p:spTree>
    <p:extLst>
      <p:ext uri="{BB962C8B-B14F-4D97-AF65-F5344CB8AC3E}">
        <p14:creationId xmlns:p14="http://schemas.microsoft.com/office/powerpoint/2010/main" val="40562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5D7F-8A55-60A3-0361-8A0D3E21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 </a:t>
            </a:r>
          </a:p>
        </p:txBody>
      </p:sp>
      <p:pic>
        <p:nvPicPr>
          <p:cNvPr id="4" name="AdobeStock_577038287">
            <a:hlinkClick r:id="" action="ppaction://media"/>
            <a:extLst>
              <a:ext uri="{FF2B5EF4-FFF2-40B4-BE49-F238E27FC236}">
                <a16:creationId xmlns:a16="http://schemas.microsoft.com/office/drawing/2014/main" id="{101EDB83-4A50-6C15-42E3-9D896189A2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993" y="136634"/>
            <a:ext cx="3390955" cy="6028363"/>
          </a:xfrm>
        </p:spPr>
      </p:pic>
    </p:spTree>
    <p:extLst>
      <p:ext uri="{BB962C8B-B14F-4D97-AF65-F5344CB8AC3E}">
        <p14:creationId xmlns:p14="http://schemas.microsoft.com/office/powerpoint/2010/main" val="26378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5E8620-A0CA-9618-5D3C-C6E5D43E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 </a:t>
            </a:r>
          </a:p>
        </p:txBody>
      </p:sp>
      <p:pic>
        <p:nvPicPr>
          <p:cNvPr id="5" name="hummingbird">
            <a:hlinkClick r:id="" action="ppaction://media"/>
            <a:extLst>
              <a:ext uri="{FF2B5EF4-FFF2-40B4-BE49-F238E27FC236}">
                <a16:creationId xmlns:a16="http://schemas.microsoft.com/office/drawing/2014/main" id="{2B55EAA6-F5AF-6DE1-3977-3E01169261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200" y="1143000"/>
            <a:ext cx="8483600" cy="4775200"/>
          </a:xfrm>
        </p:spPr>
      </p:pic>
    </p:spTree>
    <p:extLst>
      <p:ext uri="{BB962C8B-B14F-4D97-AF65-F5344CB8AC3E}">
        <p14:creationId xmlns:p14="http://schemas.microsoft.com/office/powerpoint/2010/main" val="403526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F7F1-A99B-CA9D-9620-F1E3EB2F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Relationships in habitats </a:t>
            </a:r>
          </a:p>
        </p:txBody>
      </p:sp>
      <p:pic>
        <p:nvPicPr>
          <p:cNvPr id="5" name="moth">
            <a:hlinkClick r:id="" action="ppaction://media"/>
            <a:extLst>
              <a:ext uri="{FF2B5EF4-FFF2-40B4-BE49-F238E27FC236}">
                <a16:creationId xmlns:a16="http://schemas.microsoft.com/office/drawing/2014/main" id="{31773EE4-3312-CAB6-C458-F78177CB20C9}"/>
              </a:ext>
            </a:extLst>
          </p:cNvPr>
          <p:cNvPicPr>
            <a:picLocks noGrp="1" noChangeAspect="1"/>
          </p:cNvPicPr>
          <p:nvPr>
            <p:ph sz="half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115" y="979487"/>
            <a:ext cx="8695769" cy="4899025"/>
          </a:xfrm>
        </p:spPr>
      </p:pic>
    </p:spTree>
    <p:extLst>
      <p:ext uri="{BB962C8B-B14F-4D97-AF65-F5344CB8AC3E}">
        <p14:creationId xmlns:p14="http://schemas.microsoft.com/office/powerpoint/2010/main" val="20047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B55"/>
      </a:accent1>
      <a:accent2>
        <a:srgbClr val="0F426B"/>
      </a:accent2>
      <a:accent3>
        <a:srgbClr val="92D2D8"/>
      </a:accent3>
      <a:accent4>
        <a:srgbClr val="FFD12E"/>
      </a:accent4>
      <a:accent5>
        <a:srgbClr val="D1D3D4"/>
      </a:accent5>
      <a:accent6>
        <a:srgbClr val="4EA72E"/>
      </a:accent6>
      <a:hlink>
        <a:srgbClr val="009D7D"/>
      </a:hlink>
      <a:folHlink>
        <a:srgbClr val="7286A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55fcec3-bb2d-4ee6-a56c-bdfd532525fc">
      <Terms xmlns="http://schemas.microsoft.com/office/infopath/2007/PartnerControls"/>
    </lcf76f155ced4ddcb4097134ff3c332f>
    <TaxCatchAll xmlns="73c3c465-f3d4-4d37-9c58-e2ee535ad8e0" xsi:nil="true"/>
    <NameinDAM xmlns="c55fcec3-bb2d-4ee6-a56c-bdfd532525f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F6C379CEE474091FA722A741F562C" ma:contentTypeVersion="18" ma:contentTypeDescription="Create a new document." ma:contentTypeScope="" ma:versionID="782e0eb21a3644674cb34c61c1af6bfe">
  <xsd:schema xmlns:xsd="http://www.w3.org/2001/XMLSchema" xmlns:xs="http://www.w3.org/2001/XMLSchema" xmlns:p="http://schemas.microsoft.com/office/2006/metadata/properties" xmlns:ns1="http://schemas.microsoft.com/sharepoint/v3" xmlns:ns2="c55fcec3-bb2d-4ee6-a56c-bdfd532525fc" xmlns:ns3="73c3c465-f3d4-4d37-9c58-e2ee535ad8e0" targetNamespace="http://schemas.microsoft.com/office/2006/metadata/properties" ma:root="true" ma:fieldsID="e30275913f2011318fd64ee8f0bd88eb" ns1:_="" ns2:_="" ns3:_="">
    <xsd:import namespace="http://schemas.microsoft.com/sharepoint/v3"/>
    <xsd:import namespace="c55fcec3-bb2d-4ee6-a56c-bdfd532525fc"/>
    <xsd:import namespace="73c3c465-f3d4-4d37-9c58-e2ee535ad8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NameinD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fcec3-bb2d-4ee6-a56c-bdfd532525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ameinDAM" ma:index="25" nillable="true" ma:displayName="Name in DAM" ma:format="Dropdown" ma:internalName="NameinD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3c465-f3d4-4d37-9c58-e2ee535ad8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c90470e-89a5-48c8-b2d6-7cca2721473a}" ma:internalName="TaxCatchAll" ma:showField="CatchAllData" ma:web="73c3c465-f3d4-4d37-9c58-e2ee535ad8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32BB05-EAC0-435E-80C7-C3FC0DCFDF5B}">
  <ds:schemaRefs>
    <ds:schemaRef ds:uri="http://purl.org/dc/terms/"/>
    <ds:schemaRef ds:uri="73c3c465-f3d4-4d37-9c58-e2ee535ad8e0"/>
    <ds:schemaRef ds:uri="http://schemas.microsoft.com/sharepoint/v3"/>
    <ds:schemaRef ds:uri="http://www.w3.org/XML/1998/namespace"/>
    <ds:schemaRef ds:uri="http://schemas.openxmlformats.org/package/2006/metadata/core-properties"/>
    <ds:schemaRef ds:uri="http://purl.org/dc/elements/1.1/"/>
    <ds:schemaRef ds:uri="c55fcec3-bb2d-4ee6-a56c-bdfd532525fc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ADD7FAB-DDE4-48CB-8B40-E9726F4B7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5fcec3-bb2d-4ee6-a56c-bdfd532525fc"/>
    <ds:schemaRef ds:uri="73c3c465-f3d4-4d37-9c58-e2ee535ad8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EA9719-73E1-4AAC-90C2-9E9ED399E0F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5011977-b912-4387-97a4-f4c94a801377}" enabled="1" method="Standard" siteId="{11d0e217-264e-400a-8ba0-57dcc127d72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30674</TotalTime>
  <Words>88</Words>
  <Application>Microsoft Office PowerPoint</Application>
  <PresentationFormat>Widescreen</PresentationFormat>
  <Paragraphs>20</Paragraphs>
  <Slides>18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Rockwell</vt:lpstr>
      <vt:lpstr>Segoe UI</vt:lpstr>
      <vt:lpstr>Office Theme</vt:lpstr>
      <vt:lpstr>Get Wild with WDFW! Biodiversity and Pollinators</vt:lpstr>
      <vt:lpstr>Lesson 2: Relationships in habitats How do plants help animals?</vt:lpstr>
      <vt:lpstr>PowerPoint Presentation</vt:lpstr>
      <vt:lpstr>Relationships in habitats </vt:lpstr>
      <vt:lpstr>Relationships in habitats </vt:lpstr>
      <vt:lpstr>Relationships in habitats</vt:lpstr>
      <vt:lpstr>Relationships in habitats </vt:lpstr>
      <vt:lpstr>Relationships in habitats </vt:lpstr>
      <vt:lpstr>Relationships in habitats </vt:lpstr>
      <vt:lpstr>PowerPoint Presentation</vt:lpstr>
      <vt:lpstr>Lesson 3: Relationships in habitats Seed dispersal </vt:lpstr>
      <vt:lpstr>PowerPoint Presentation</vt:lpstr>
      <vt:lpstr>A fruit is a suitcase for seeds </vt:lpstr>
      <vt:lpstr>Seeds move</vt:lpstr>
      <vt:lpstr>Seed dispersal </vt:lpstr>
      <vt:lpstr>Seed dispersal: Ants and trillium flowers</vt:lpstr>
      <vt:lpstr>Seed dispersal </vt:lpstr>
      <vt:lpstr>Seeds that move by attachment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Williams, Katherine E (DFW)</dc:creator>
  <cp:lastModifiedBy>Eckenrod, Autumn M (DFW)</cp:lastModifiedBy>
  <cp:revision>16</cp:revision>
  <dcterms:created xsi:type="dcterms:W3CDTF">2024-02-02T23:28:24Z</dcterms:created>
  <dcterms:modified xsi:type="dcterms:W3CDTF">2025-06-12T15:21:17Z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2024-02-03T00:07:05Z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2dc8ed1d-0dbc-44fc-8405-9fa39dbf00ba</vt:lpwstr>
  </property>
  <property fmtid="{D5CDD505-2E9C-101B-9397-08002B2CF9AE}" pid="8" name="MSIP_Label_45011977-b912-4387-97a4-f4c94a801377_ContentBits">
    <vt:lpwstr>0</vt:lpwstr>
  </property>
  <property fmtid="{D5CDD505-2E9C-101B-9397-08002B2CF9AE}" pid="9" name="ContentTypeId">
    <vt:lpwstr>0x01010053DF6C379CEE474091FA722A741F562C</vt:lpwstr>
  </property>
  <property fmtid="{D5CDD505-2E9C-101B-9397-08002B2CF9AE}" pid="10" name="MediaServiceImageTags">
    <vt:lpwstr/>
  </property>
</Properties>
</file>